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3"/>
  </p:sldMasterIdLst>
  <p:notesMasterIdLst>
    <p:notesMasterId r:id="rId12"/>
  </p:notesMasterIdLst>
  <p:sldIdLst>
    <p:sldId id="257" r:id="rId4"/>
    <p:sldId id="261" r:id="rId5"/>
    <p:sldId id="268" r:id="rId6"/>
    <p:sldId id="269" r:id="rId7"/>
    <p:sldId id="259" r:id="rId8"/>
    <p:sldId id="267"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FA8135-36E6-0C89-A586-01AF430A9151}" name="Wendy Ovens" initials="WO" userId="S::wovens@rhap.org.za::083f49c3-6fc2-4aa8-9edd-c2af38dcb7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C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31" autoAdjust="0"/>
    <p:restoredTop sz="94707"/>
  </p:normalViewPr>
  <p:slideViewPr>
    <p:cSldViewPr snapToGrid="0" snapToObjects="1">
      <p:cViewPr varScale="1">
        <p:scale>
          <a:sx n="75" d="100"/>
          <a:sy n="75" d="100"/>
        </p:scale>
        <p:origin x="80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hle Mahonga" userId="cd3dcf23-70bc-4faf-ab2c-f6abaf61b36e" providerId="ADAL" clId="{AB65E167-FB0C-4133-9A73-2B60007A91AF}"/>
    <pc:docChg chg="custSel modSld">
      <pc:chgData name="Sihle Mahonga" userId="cd3dcf23-70bc-4faf-ab2c-f6abaf61b36e" providerId="ADAL" clId="{AB65E167-FB0C-4133-9A73-2B60007A91AF}" dt="2025-04-08T08:03:35.364" v="142" actId="20577"/>
      <pc:docMkLst>
        <pc:docMk/>
      </pc:docMkLst>
      <pc:sldChg chg="modSp mod">
        <pc:chgData name="Sihle Mahonga" userId="cd3dcf23-70bc-4faf-ab2c-f6abaf61b36e" providerId="ADAL" clId="{AB65E167-FB0C-4133-9A73-2B60007A91AF}" dt="2025-04-04T10:19:40.633" v="18" actId="20577"/>
        <pc:sldMkLst>
          <pc:docMk/>
          <pc:sldMk cId="4075970901" sldId="257"/>
        </pc:sldMkLst>
        <pc:spChg chg="mod">
          <ac:chgData name="Sihle Mahonga" userId="cd3dcf23-70bc-4faf-ab2c-f6abaf61b36e" providerId="ADAL" clId="{AB65E167-FB0C-4133-9A73-2B60007A91AF}" dt="2025-04-04T07:10:55.743" v="16" actId="20577"/>
          <ac:spMkLst>
            <pc:docMk/>
            <pc:sldMk cId="4075970901" sldId="257"/>
            <ac:spMk id="2" creationId="{9C6C5D59-8A39-B8D8-F636-3C9212DA3640}"/>
          </ac:spMkLst>
        </pc:spChg>
        <pc:spChg chg="mod">
          <ac:chgData name="Sihle Mahonga" userId="cd3dcf23-70bc-4faf-ab2c-f6abaf61b36e" providerId="ADAL" clId="{AB65E167-FB0C-4133-9A73-2B60007A91AF}" dt="2025-04-04T10:19:40.633" v="18" actId="20577"/>
          <ac:spMkLst>
            <pc:docMk/>
            <pc:sldMk cId="4075970901" sldId="257"/>
            <ac:spMk id="3" creationId="{0E3155E2-9788-ED62-7874-E44B6B6AEA6F}"/>
          </ac:spMkLst>
        </pc:spChg>
      </pc:sldChg>
      <pc:sldChg chg="modSp mod">
        <pc:chgData name="Sihle Mahonga" userId="cd3dcf23-70bc-4faf-ab2c-f6abaf61b36e" providerId="ADAL" clId="{AB65E167-FB0C-4133-9A73-2B60007A91AF}" dt="2025-04-08T08:01:11.968" v="92" actId="20577"/>
        <pc:sldMkLst>
          <pc:docMk/>
          <pc:sldMk cId="1232813908" sldId="259"/>
        </pc:sldMkLst>
        <pc:spChg chg="mod">
          <ac:chgData name="Sihle Mahonga" userId="cd3dcf23-70bc-4faf-ab2c-f6abaf61b36e" providerId="ADAL" clId="{AB65E167-FB0C-4133-9A73-2B60007A91AF}" dt="2025-04-08T08:00:55.282" v="79" actId="14100"/>
          <ac:spMkLst>
            <pc:docMk/>
            <pc:sldMk cId="1232813908" sldId="259"/>
            <ac:spMk id="4" creationId="{03EB9A2C-063C-58D1-10B9-E7ED956CDBD8}"/>
          </ac:spMkLst>
        </pc:spChg>
        <pc:spChg chg="mod">
          <ac:chgData name="Sihle Mahonga" userId="cd3dcf23-70bc-4faf-ab2c-f6abaf61b36e" providerId="ADAL" clId="{AB65E167-FB0C-4133-9A73-2B60007A91AF}" dt="2025-04-08T08:01:11.968" v="92" actId="20577"/>
          <ac:spMkLst>
            <pc:docMk/>
            <pc:sldMk cId="1232813908" sldId="259"/>
            <ac:spMk id="7" creationId="{D31EA810-3640-C68A-A744-96DE100CDF1E}"/>
          </ac:spMkLst>
        </pc:spChg>
      </pc:sldChg>
      <pc:sldChg chg="modSp mod">
        <pc:chgData name="Sihle Mahonga" userId="cd3dcf23-70bc-4faf-ab2c-f6abaf61b36e" providerId="ADAL" clId="{AB65E167-FB0C-4133-9A73-2B60007A91AF}" dt="2025-04-08T07:57:46.289" v="42" actId="20577"/>
        <pc:sldMkLst>
          <pc:docMk/>
          <pc:sldMk cId="989449366" sldId="261"/>
        </pc:sldMkLst>
        <pc:spChg chg="mod">
          <ac:chgData name="Sihle Mahonga" userId="cd3dcf23-70bc-4faf-ab2c-f6abaf61b36e" providerId="ADAL" clId="{AB65E167-FB0C-4133-9A73-2B60007A91AF}" dt="2025-04-08T07:57:12.311" v="21" actId="14100"/>
          <ac:spMkLst>
            <pc:docMk/>
            <pc:sldMk cId="989449366" sldId="261"/>
            <ac:spMk id="4" creationId="{00A0A2CD-35BE-1B69-FDF4-BE0B510F72B2}"/>
          </ac:spMkLst>
        </pc:spChg>
        <pc:spChg chg="mod">
          <ac:chgData name="Sihle Mahonga" userId="cd3dcf23-70bc-4faf-ab2c-f6abaf61b36e" providerId="ADAL" clId="{AB65E167-FB0C-4133-9A73-2B60007A91AF}" dt="2025-04-08T07:57:46.289" v="42" actId="20577"/>
          <ac:spMkLst>
            <pc:docMk/>
            <pc:sldMk cId="989449366" sldId="261"/>
            <ac:spMk id="5" creationId="{73DFE4F4-687D-7E60-6D45-85E32E699EF3}"/>
          </ac:spMkLst>
        </pc:spChg>
      </pc:sldChg>
      <pc:sldChg chg="modSp mod">
        <pc:chgData name="Sihle Mahonga" userId="cd3dcf23-70bc-4faf-ab2c-f6abaf61b36e" providerId="ADAL" clId="{AB65E167-FB0C-4133-9A73-2B60007A91AF}" dt="2025-04-08T08:02:32.469" v="126" actId="20577"/>
        <pc:sldMkLst>
          <pc:docMk/>
          <pc:sldMk cId="3487353445" sldId="265"/>
        </pc:sldMkLst>
        <pc:spChg chg="mod">
          <ac:chgData name="Sihle Mahonga" userId="cd3dcf23-70bc-4faf-ab2c-f6abaf61b36e" providerId="ADAL" clId="{AB65E167-FB0C-4133-9A73-2B60007A91AF}" dt="2025-04-08T08:02:32.469" v="126" actId="20577"/>
          <ac:spMkLst>
            <pc:docMk/>
            <pc:sldMk cId="3487353445" sldId="265"/>
            <ac:spMk id="7" creationId="{7087A49C-D045-BA95-3DB7-071564AF5ED2}"/>
          </ac:spMkLst>
        </pc:spChg>
        <pc:spChg chg="mod">
          <ac:chgData name="Sihle Mahonga" userId="cd3dcf23-70bc-4faf-ab2c-f6abaf61b36e" providerId="ADAL" clId="{AB65E167-FB0C-4133-9A73-2B60007A91AF}" dt="2025-04-08T08:02:12.317" v="113" actId="20577"/>
          <ac:spMkLst>
            <pc:docMk/>
            <pc:sldMk cId="3487353445" sldId="265"/>
            <ac:spMk id="8" creationId="{8C7FF8A9-E8B7-49D7-C7E8-5BFBD76F2FCB}"/>
          </ac:spMkLst>
        </pc:spChg>
      </pc:sldChg>
      <pc:sldChg chg="modSp mod">
        <pc:chgData name="Sihle Mahonga" userId="cd3dcf23-70bc-4faf-ab2c-f6abaf61b36e" providerId="ADAL" clId="{AB65E167-FB0C-4133-9A73-2B60007A91AF}" dt="2025-04-08T08:03:35.364" v="142" actId="20577"/>
        <pc:sldMkLst>
          <pc:docMk/>
          <pc:sldMk cId="413691554" sldId="266"/>
        </pc:sldMkLst>
        <pc:spChg chg="mod">
          <ac:chgData name="Sihle Mahonga" userId="cd3dcf23-70bc-4faf-ab2c-f6abaf61b36e" providerId="ADAL" clId="{AB65E167-FB0C-4133-9A73-2B60007A91AF}" dt="2025-04-08T08:03:19.593" v="129" actId="20577"/>
          <ac:spMkLst>
            <pc:docMk/>
            <pc:sldMk cId="413691554" sldId="266"/>
            <ac:spMk id="4" creationId="{6DB40A10-526E-22F1-2A73-E1E138667461}"/>
          </ac:spMkLst>
        </pc:spChg>
        <pc:spChg chg="mod">
          <ac:chgData name="Sihle Mahonga" userId="cd3dcf23-70bc-4faf-ab2c-f6abaf61b36e" providerId="ADAL" clId="{AB65E167-FB0C-4133-9A73-2B60007A91AF}" dt="2025-04-08T08:03:35.364" v="142" actId="20577"/>
          <ac:spMkLst>
            <pc:docMk/>
            <pc:sldMk cId="413691554" sldId="266"/>
            <ac:spMk id="8" creationId="{68C32850-8171-B31F-3FFF-42EA2F952098}"/>
          </ac:spMkLst>
        </pc:spChg>
      </pc:sldChg>
      <pc:sldChg chg="modSp mod">
        <pc:chgData name="Sihle Mahonga" userId="cd3dcf23-70bc-4faf-ab2c-f6abaf61b36e" providerId="ADAL" clId="{AB65E167-FB0C-4133-9A73-2B60007A91AF}" dt="2025-04-08T08:01:49.042" v="109" actId="20577"/>
        <pc:sldMkLst>
          <pc:docMk/>
          <pc:sldMk cId="2947136951" sldId="267"/>
        </pc:sldMkLst>
        <pc:spChg chg="mod">
          <ac:chgData name="Sihle Mahonga" userId="cd3dcf23-70bc-4faf-ab2c-f6abaf61b36e" providerId="ADAL" clId="{AB65E167-FB0C-4133-9A73-2B60007A91AF}" dt="2025-04-08T08:01:22.286" v="96" actId="20577"/>
          <ac:spMkLst>
            <pc:docMk/>
            <pc:sldMk cId="2947136951" sldId="267"/>
            <ac:spMk id="4" creationId="{5B1A1D0C-C55B-5157-6C75-766861E9762D}"/>
          </ac:spMkLst>
        </pc:spChg>
        <pc:spChg chg="mod">
          <ac:chgData name="Sihle Mahonga" userId="cd3dcf23-70bc-4faf-ab2c-f6abaf61b36e" providerId="ADAL" clId="{AB65E167-FB0C-4133-9A73-2B60007A91AF}" dt="2025-04-08T08:01:49.042" v="109" actId="20577"/>
          <ac:spMkLst>
            <pc:docMk/>
            <pc:sldMk cId="2947136951" sldId="267"/>
            <ac:spMk id="7" creationId="{93E4171E-A21F-57C1-B6E3-86F91F0AEA9D}"/>
          </ac:spMkLst>
        </pc:spChg>
      </pc:sldChg>
      <pc:sldChg chg="modSp mod">
        <pc:chgData name="Sihle Mahonga" userId="cd3dcf23-70bc-4faf-ab2c-f6abaf61b36e" providerId="ADAL" clId="{AB65E167-FB0C-4133-9A73-2B60007A91AF}" dt="2025-04-08T07:58:22.954" v="59" actId="20577"/>
        <pc:sldMkLst>
          <pc:docMk/>
          <pc:sldMk cId="1295606432" sldId="268"/>
        </pc:sldMkLst>
        <pc:spChg chg="mod">
          <ac:chgData name="Sihle Mahonga" userId="cd3dcf23-70bc-4faf-ab2c-f6abaf61b36e" providerId="ADAL" clId="{AB65E167-FB0C-4133-9A73-2B60007A91AF}" dt="2025-04-08T07:57:54.578" v="46" actId="20577"/>
          <ac:spMkLst>
            <pc:docMk/>
            <pc:sldMk cId="1295606432" sldId="268"/>
            <ac:spMk id="4" creationId="{7A92E7D3-DD22-BBBF-C770-8DA289091A4D}"/>
          </ac:spMkLst>
        </pc:spChg>
        <pc:spChg chg="mod">
          <ac:chgData name="Sihle Mahonga" userId="cd3dcf23-70bc-4faf-ab2c-f6abaf61b36e" providerId="ADAL" clId="{AB65E167-FB0C-4133-9A73-2B60007A91AF}" dt="2025-04-08T07:58:22.954" v="59" actId="20577"/>
          <ac:spMkLst>
            <pc:docMk/>
            <pc:sldMk cId="1295606432" sldId="268"/>
            <ac:spMk id="11" creationId="{430743B9-C4B6-427C-22BB-BBE640B90EC1}"/>
          </ac:spMkLst>
        </pc:spChg>
      </pc:sldChg>
      <pc:sldChg chg="modSp mod">
        <pc:chgData name="Sihle Mahonga" userId="cd3dcf23-70bc-4faf-ab2c-f6abaf61b36e" providerId="ADAL" clId="{AB65E167-FB0C-4133-9A73-2B60007A91AF}" dt="2025-04-08T07:59:12.228" v="76" actId="20577"/>
        <pc:sldMkLst>
          <pc:docMk/>
          <pc:sldMk cId="3681627736" sldId="269"/>
        </pc:sldMkLst>
        <pc:spChg chg="mod">
          <ac:chgData name="Sihle Mahonga" userId="cd3dcf23-70bc-4faf-ab2c-f6abaf61b36e" providerId="ADAL" clId="{AB65E167-FB0C-4133-9A73-2B60007A91AF}" dt="2025-04-08T07:59:12.228" v="76" actId="20577"/>
          <ac:spMkLst>
            <pc:docMk/>
            <pc:sldMk cId="3681627736" sldId="269"/>
            <ac:spMk id="9" creationId="{16D893C7-C064-8AE8-1E86-C14D82BE99C1}"/>
          </ac:spMkLst>
        </pc:spChg>
        <pc:spChg chg="mod">
          <ac:chgData name="Sihle Mahonga" userId="cd3dcf23-70bc-4faf-ab2c-f6abaf61b36e" providerId="ADAL" clId="{AB65E167-FB0C-4133-9A73-2B60007A91AF}" dt="2025-04-08T07:58:54.388" v="63" actId="20577"/>
          <ac:spMkLst>
            <pc:docMk/>
            <pc:sldMk cId="3681627736" sldId="269"/>
            <ac:spMk id="11" creationId="{FBFCDD91-3A48-04ED-108D-16487B848A5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11C8ED-A20C-C14C-B098-A554BCECB4DC}" type="datetimeFigureOut">
              <a:rPr lang="en-US" smtClean="0"/>
              <a:t>4/8/2025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A143A4-144D-D24E-8DCA-DDEC805B64CE}" type="slidenum">
              <a:rPr lang="en-US" smtClean="0"/>
              <a:t>‹#›</a:t>
            </a:fld>
            <a:endParaRPr lang="en-US"/>
          </a:p>
        </p:txBody>
      </p:sp>
    </p:spTree>
    <p:extLst>
      <p:ext uri="{BB962C8B-B14F-4D97-AF65-F5344CB8AC3E}">
        <p14:creationId xmlns:p14="http://schemas.microsoft.com/office/powerpoint/2010/main" val="349567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A143A4-144D-D24E-8DCA-DDEC805B64CE}" type="slidenum">
              <a:rPr lang="en-US" smtClean="0"/>
              <a:t>2</a:t>
            </a:fld>
            <a:endParaRPr lang="en-US"/>
          </a:p>
        </p:txBody>
      </p:sp>
    </p:spTree>
    <p:extLst>
      <p:ext uri="{BB962C8B-B14F-4D97-AF65-F5344CB8AC3E}">
        <p14:creationId xmlns:p14="http://schemas.microsoft.com/office/powerpoint/2010/main" val="167309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A143A4-144D-D24E-8DCA-DDEC805B64CE}" type="slidenum">
              <a:rPr lang="en-US" smtClean="0"/>
              <a:t>5</a:t>
            </a:fld>
            <a:endParaRPr lang="en-US"/>
          </a:p>
        </p:txBody>
      </p:sp>
    </p:spTree>
    <p:extLst>
      <p:ext uri="{BB962C8B-B14F-4D97-AF65-F5344CB8AC3E}">
        <p14:creationId xmlns:p14="http://schemas.microsoft.com/office/powerpoint/2010/main" val="21358366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B26CD-CE42-3362-246F-AEE7E469B2EF}"/>
              </a:ext>
            </a:extLst>
          </p:cNvPr>
          <p:cNvSpPr>
            <a:spLocks noGrp="1"/>
          </p:cNvSpPr>
          <p:nvPr>
            <p:ph type="ctrTitle" hasCustomPrompt="1"/>
          </p:nvPr>
        </p:nvSpPr>
        <p:spPr>
          <a:xfrm>
            <a:off x="1524000" y="3144837"/>
            <a:ext cx="9144000" cy="1743793"/>
          </a:xfrm>
        </p:spPr>
        <p:txBody>
          <a:bodyPr anchor="b">
            <a:normAutofit/>
          </a:bodyPr>
          <a:lstStyle>
            <a:lvl1pPr algn="ctr">
              <a:defRPr sz="5500"/>
            </a:lvl1pPr>
          </a:lstStyle>
          <a:p>
            <a:r>
              <a:rPr lang="en-GB" dirty="0"/>
              <a:t>CLICK TO EDIT THE MASTER TITLE KEEP IN UPPERCASE</a:t>
            </a:r>
            <a:endParaRPr lang="en-US" dirty="0"/>
          </a:p>
        </p:txBody>
      </p:sp>
      <p:sp>
        <p:nvSpPr>
          <p:cNvPr id="3" name="Subtitle 2">
            <a:extLst>
              <a:ext uri="{FF2B5EF4-FFF2-40B4-BE49-F238E27FC236}">
                <a16:creationId xmlns:a16="http://schemas.microsoft.com/office/drawing/2014/main" id="{D0ED32B5-7029-2A0A-FF09-491D960F08C0}"/>
              </a:ext>
            </a:extLst>
          </p:cNvPr>
          <p:cNvSpPr>
            <a:spLocks noGrp="1"/>
          </p:cNvSpPr>
          <p:nvPr>
            <p:ph type="subTitle" idx="1" hasCustomPrompt="1"/>
          </p:nvPr>
        </p:nvSpPr>
        <p:spPr>
          <a:xfrm>
            <a:off x="2488503" y="4991649"/>
            <a:ext cx="7214993" cy="908110"/>
          </a:xfrm>
        </p:spPr>
        <p:txBody>
          <a:bodyPr/>
          <a:lstStyle>
            <a:lvl1pPr marL="0" indent="0" algn="ctr">
              <a:lnSpc>
                <a:spcPct val="200000"/>
              </a:lnSpc>
              <a:buNone/>
              <a:defRPr sz="2400" b="1" i="0" u="none">
                <a:ln>
                  <a:noFill/>
                </a:ln>
                <a:solidFill>
                  <a:schemeClr val="bg1"/>
                </a:solidFill>
                <a:highlight>
                  <a:srgbClr val="000000"/>
                </a:highlight>
                <a:latin typeface="Fira Sans" panose="020B050305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SUBTITLE CLICK TO EDIT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OVER TWO LINES OF TEXT</a:t>
            </a:r>
          </a:p>
        </p:txBody>
      </p:sp>
      <p:sp>
        <p:nvSpPr>
          <p:cNvPr id="4" name="Date Placeholder 3">
            <a:extLst>
              <a:ext uri="{FF2B5EF4-FFF2-40B4-BE49-F238E27FC236}">
                <a16:creationId xmlns:a16="http://schemas.microsoft.com/office/drawing/2014/main" id="{27359406-5760-AB0B-3FA6-A1A4C285E044}"/>
              </a:ext>
            </a:extLst>
          </p:cNvPr>
          <p:cNvSpPr>
            <a:spLocks noGrp="1"/>
          </p:cNvSpPr>
          <p:nvPr>
            <p:ph type="dt" sz="half" idx="10"/>
          </p:nvPr>
        </p:nvSpPr>
        <p:spPr>
          <a:xfrm>
            <a:off x="4724399" y="5991266"/>
            <a:ext cx="2743200" cy="346905"/>
          </a:xfrm>
        </p:spPr>
        <p:txBody>
          <a:bodyPr/>
          <a:lstStyle>
            <a:lvl1pPr algn="ctr">
              <a:defRPr sz="1800" i="1">
                <a:solidFill>
                  <a:schemeClr val="tx1"/>
                </a:solidFill>
              </a:defRPr>
            </a:lvl1pPr>
          </a:lstStyle>
          <a:p>
            <a:fld id="{F05A6B08-1AEA-6F43-9890-60FAE4B8B339}" type="datetime3">
              <a:rPr lang="en-ZA" smtClean="0"/>
              <a:pPr/>
              <a:t>8 April 2025</a:t>
            </a:fld>
            <a:endParaRPr lang="en-US" dirty="0"/>
          </a:p>
        </p:txBody>
      </p:sp>
    </p:spTree>
    <p:extLst>
      <p:ext uri="{BB962C8B-B14F-4D97-AF65-F5344CB8AC3E}">
        <p14:creationId xmlns:p14="http://schemas.microsoft.com/office/powerpoint/2010/main" val="670849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B26CD-CE42-3362-246F-AEE7E469B2EF}"/>
              </a:ext>
            </a:extLst>
          </p:cNvPr>
          <p:cNvSpPr>
            <a:spLocks noGrp="1"/>
          </p:cNvSpPr>
          <p:nvPr>
            <p:ph type="ctrTitle" hasCustomPrompt="1"/>
          </p:nvPr>
        </p:nvSpPr>
        <p:spPr>
          <a:xfrm>
            <a:off x="1524000" y="2718953"/>
            <a:ext cx="9144000" cy="1743793"/>
          </a:xfrm>
        </p:spPr>
        <p:txBody>
          <a:bodyPr anchor="b">
            <a:normAutofit/>
          </a:bodyPr>
          <a:lstStyle>
            <a:lvl1pPr algn="ctr">
              <a:defRPr sz="5500"/>
            </a:lvl1pPr>
          </a:lstStyle>
          <a:p>
            <a:r>
              <a:rPr lang="en-GB" dirty="0"/>
              <a:t>CLICK TO EDIT THE MASTER TITLE KEEP IN UPPERCASE</a:t>
            </a:r>
            <a:endParaRPr lang="en-US" dirty="0"/>
          </a:p>
        </p:txBody>
      </p:sp>
      <p:sp>
        <p:nvSpPr>
          <p:cNvPr id="4" name="Date Placeholder 3">
            <a:extLst>
              <a:ext uri="{FF2B5EF4-FFF2-40B4-BE49-F238E27FC236}">
                <a16:creationId xmlns:a16="http://schemas.microsoft.com/office/drawing/2014/main" id="{27359406-5760-AB0B-3FA6-A1A4C285E044}"/>
              </a:ext>
            </a:extLst>
          </p:cNvPr>
          <p:cNvSpPr>
            <a:spLocks noGrp="1"/>
          </p:cNvSpPr>
          <p:nvPr>
            <p:ph type="dt" sz="half" idx="10"/>
          </p:nvPr>
        </p:nvSpPr>
        <p:spPr>
          <a:xfrm>
            <a:off x="4724400" y="5903583"/>
            <a:ext cx="2743200" cy="346905"/>
          </a:xfrm>
        </p:spPr>
        <p:txBody>
          <a:bodyPr/>
          <a:lstStyle>
            <a:lvl1pPr algn="ctr">
              <a:defRPr sz="1800" i="1">
                <a:solidFill>
                  <a:schemeClr val="tx1"/>
                </a:solidFill>
              </a:defRPr>
            </a:lvl1pPr>
          </a:lstStyle>
          <a:p>
            <a:fld id="{F05A6B08-1AEA-6F43-9890-60FAE4B8B339}" type="datetime3">
              <a:rPr lang="en-ZA" smtClean="0"/>
              <a:pPr/>
              <a:t>8 April 2025</a:t>
            </a:fld>
            <a:endParaRPr lang="en-US" dirty="0"/>
          </a:p>
        </p:txBody>
      </p:sp>
      <p:sp>
        <p:nvSpPr>
          <p:cNvPr id="5" name="Subtitle 2">
            <a:extLst>
              <a:ext uri="{FF2B5EF4-FFF2-40B4-BE49-F238E27FC236}">
                <a16:creationId xmlns:a16="http://schemas.microsoft.com/office/drawing/2014/main" id="{02C1C42F-FBFA-5E85-2A5B-9518B4D42176}"/>
              </a:ext>
            </a:extLst>
          </p:cNvPr>
          <p:cNvSpPr>
            <a:spLocks noGrp="1"/>
          </p:cNvSpPr>
          <p:nvPr>
            <p:ph type="subTitle" idx="1" hasCustomPrompt="1"/>
          </p:nvPr>
        </p:nvSpPr>
        <p:spPr>
          <a:xfrm>
            <a:off x="2488503" y="4678499"/>
            <a:ext cx="7214993" cy="908110"/>
          </a:xfrm>
        </p:spPr>
        <p:txBody>
          <a:bodyPr/>
          <a:lstStyle>
            <a:lvl1pPr marL="0" indent="0" algn="ctr">
              <a:lnSpc>
                <a:spcPct val="100000"/>
              </a:lnSpc>
              <a:buNone/>
              <a:defRPr sz="2400" b="1" i="0" u="none">
                <a:ln>
                  <a:noFill/>
                </a:ln>
                <a:solidFill>
                  <a:schemeClr val="bg1"/>
                </a:solidFill>
                <a:highlight>
                  <a:srgbClr val="000000"/>
                </a:highlight>
                <a:latin typeface="Fira Sans" panose="020B050305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SUBTITLE CLICK TO EDIT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OVER TWO LINES OF TEXT</a:t>
            </a:r>
          </a:p>
        </p:txBody>
      </p:sp>
    </p:spTree>
    <p:extLst>
      <p:ext uri="{BB962C8B-B14F-4D97-AF65-F5344CB8AC3E}">
        <p14:creationId xmlns:p14="http://schemas.microsoft.com/office/powerpoint/2010/main" val="317079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B26CD-CE42-3362-246F-AEE7E469B2EF}"/>
              </a:ext>
            </a:extLst>
          </p:cNvPr>
          <p:cNvSpPr>
            <a:spLocks noGrp="1"/>
          </p:cNvSpPr>
          <p:nvPr>
            <p:ph type="ctrTitle" hasCustomPrompt="1"/>
          </p:nvPr>
        </p:nvSpPr>
        <p:spPr>
          <a:xfrm>
            <a:off x="1524000" y="2856739"/>
            <a:ext cx="9144000" cy="1743793"/>
          </a:xfrm>
        </p:spPr>
        <p:txBody>
          <a:bodyPr anchor="b">
            <a:normAutofit/>
          </a:bodyPr>
          <a:lstStyle>
            <a:lvl1pPr algn="ctr">
              <a:defRPr sz="5500"/>
            </a:lvl1pPr>
          </a:lstStyle>
          <a:p>
            <a:r>
              <a:rPr lang="en-GB" dirty="0"/>
              <a:t>CLICK TO EDIT THE MASTER TITLE KEEP IN UPPERCASE</a:t>
            </a:r>
            <a:endParaRPr lang="en-US" dirty="0"/>
          </a:p>
        </p:txBody>
      </p:sp>
      <p:sp>
        <p:nvSpPr>
          <p:cNvPr id="4" name="Date Placeholder 3">
            <a:extLst>
              <a:ext uri="{FF2B5EF4-FFF2-40B4-BE49-F238E27FC236}">
                <a16:creationId xmlns:a16="http://schemas.microsoft.com/office/drawing/2014/main" id="{27359406-5760-AB0B-3FA6-A1A4C285E044}"/>
              </a:ext>
            </a:extLst>
          </p:cNvPr>
          <p:cNvSpPr>
            <a:spLocks noGrp="1"/>
          </p:cNvSpPr>
          <p:nvPr>
            <p:ph type="dt" sz="half" idx="10"/>
          </p:nvPr>
        </p:nvSpPr>
        <p:spPr>
          <a:xfrm>
            <a:off x="4724400" y="6041369"/>
            <a:ext cx="2743200" cy="346905"/>
          </a:xfrm>
        </p:spPr>
        <p:txBody>
          <a:bodyPr/>
          <a:lstStyle>
            <a:lvl1pPr algn="ctr">
              <a:defRPr sz="1800" i="1">
                <a:solidFill>
                  <a:schemeClr val="tx1"/>
                </a:solidFill>
              </a:defRPr>
            </a:lvl1pPr>
          </a:lstStyle>
          <a:p>
            <a:fld id="{F05A6B08-1AEA-6F43-9890-60FAE4B8B339}" type="datetime3">
              <a:rPr lang="en-ZA" smtClean="0"/>
              <a:pPr/>
              <a:t>8 April 2025</a:t>
            </a:fld>
            <a:endParaRPr lang="en-US" dirty="0"/>
          </a:p>
        </p:txBody>
      </p:sp>
      <p:sp>
        <p:nvSpPr>
          <p:cNvPr id="5" name="Subtitle 2">
            <a:extLst>
              <a:ext uri="{FF2B5EF4-FFF2-40B4-BE49-F238E27FC236}">
                <a16:creationId xmlns:a16="http://schemas.microsoft.com/office/drawing/2014/main" id="{02C1C42F-FBFA-5E85-2A5B-9518B4D42176}"/>
              </a:ext>
            </a:extLst>
          </p:cNvPr>
          <p:cNvSpPr>
            <a:spLocks noGrp="1"/>
          </p:cNvSpPr>
          <p:nvPr>
            <p:ph type="subTitle" idx="1" hasCustomPrompt="1"/>
          </p:nvPr>
        </p:nvSpPr>
        <p:spPr>
          <a:xfrm>
            <a:off x="2488503" y="4991649"/>
            <a:ext cx="7214993" cy="908110"/>
          </a:xfrm>
        </p:spPr>
        <p:txBody>
          <a:bodyPr/>
          <a:lstStyle>
            <a:lvl1pPr marL="0" indent="0" algn="ctr">
              <a:lnSpc>
                <a:spcPct val="100000"/>
              </a:lnSpc>
              <a:buNone/>
              <a:defRPr sz="2400" b="1" i="0" u="none">
                <a:ln>
                  <a:noFill/>
                </a:ln>
                <a:solidFill>
                  <a:schemeClr val="bg1"/>
                </a:solidFill>
                <a:highlight>
                  <a:srgbClr val="000000"/>
                </a:highlight>
                <a:latin typeface="Fira Sans" panose="020B050305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EDIT MASTER SUBTITLE CLICK TO EDIT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OVER TWO LINES OF TEXT</a:t>
            </a:r>
          </a:p>
        </p:txBody>
      </p:sp>
    </p:spTree>
    <p:extLst>
      <p:ext uri="{BB962C8B-B14F-4D97-AF65-F5344CB8AC3E}">
        <p14:creationId xmlns:p14="http://schemas.microsoft.com/office/powerpoint/2010/main" val="725785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AF98A-627B-4C92-2DA3-791F4472F8E0}"/>
              </a:ext>
            </a:extLst>
          </p:cNvPr>
          <p:cNvSpPr>
            <a:spLocks noGrp="1"/>
          </p:cNvSpPr>
          <p:nvPr>
            <p:ph type="title"/>
          </p:nvPr>
        </p:nvSpPr>
        <p:spPr>
          <a:xfrm>
            <a:off x="600206" y="236733"/>
            <a:ext cx="8005314" cy="840505"/>
          </a:xfrm>
        </p:spPr>
        <p:txBody>
          <a:bodyPr anchor="b">
            <a:normAutofit/>
          </a:bodyPr>
          <a:lstStyle>
            <a:lvl1pPr>
              <a:defRPr sz="3600" b="1" i="0">
                <a:latin typeface="Fira Sans ExtraBold" panose="020B0503050000020004" pitchFamily="34" charset="0"/>
              </a:defRPr>
            </a:lvl1pPr>
          </a:lstStyle>
          <a:p>
            <a:r>
              <a:rPr lang="en-GB" dirty="0"/>
              <a:t>Click to edit Master title</a:t>
            </a:r>
            <a:endParaRPr lang="en-US" dirty="0"/>
          </a:p>
        </p:txBody>
      </p:sp>
      <p:sp>
        <p:nvSpPr>
          <p:cNvPr id="3" name="Content Placeholder 2">
            <a:extLst>
              <a:ext uri="{FF2B5EF4-FFF2-40B4-BE49-F238E27FC236}">
                <a16:creationId xmlns:a16="http://schemas.microsoft.com/office/drawing/2014/main" id="{1F124979-6439-8212-47BF-8EC084D5712E}"/>
              </a:ext>
            </a:extLst>
          </p:cNvPr>
          <p:cNvSpPr>
            <a:spLocks noGrp="1"/>
          </p:cNvSpPr>
          <p:nvPr>
            <p:ph idx="1"/>
          </p:nvPr>
        </p:nvSpPr>
        <p:spPr>
          <a:xfrm>
            <a:off x="600207" y="1603332"/>
            <a:ext cx="9437874" cy="4233797"/>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7047327D-E4B1-0054-A90B-B627F48FA1EF}"/>
              </a:ext>
            </a:extLst>
          </p:cNvPr>
          <p:cNvSpPr>
            <a:spLocks noGrp="1"/>
          </p:cNvSpPr>
          <p:nvPr>
            <p:ph type="dt" sz="half" idx="10"/>
          </p:nvPr>
        </p:nvSpPr>
        <p:spPr>
          <a:xfrm>
            <a:off x="92379" y="6358143"/>
            <a:ext cx="1355421" cy="365125"/>
          </a:xfrm>
        </p:spPr>
        <p:txBody>
          <a:bodyPr/>
          <a:lstStyle>
            <a:lvl1pPr>
              <a:defRPr sz="1050" b="0" i="0">
                <a:solidFill>
                  <a:schemeClr val="tx1"/>
                </a:solidFill>
                <a:latin typeface="Fira Sans" panose="020B0503050000020004" pitchFamily="34" charset="0"/>
              </a:defRPr>
            </a:lvl1pPr>
          </a:lstStyle>
          <a:p>
            <a:fld id="{F6CAAEA6-B556-8445-AFB2-AF28A271066F}" type="datetime3">
              <a:rPr lang="en-ZA" smtClean="0"/>
              <a:pPr/>
              <a:t>8 April 2025</a:t>
            </a:fld>
            <a:endParaRPr lang="en-US" dirty="0"/>
          </a:p>
        </p:txBody>
      </p:sp>
      <p:sp>
        <p:nvSpPr>
          <p:cNvPr id="5" name="Footer Placeholder 4">
            <a:extLst>
              <a:ext uri="{FF2B5EF4-FFF2-40B4-BE49-F238E27FC236}">
                <a16:creationId xmlns:a16="http://schemas.microsoft.com/office/drawing/2014/main" id="{D6F1A9E8-21D8-CABA-3C67-8A5FB018272B}"/>
              </a:ext>
            </a:extLst>
          </p:cNvPr>
          <p:cNvSpPr>
            <a:spLocks noGrp="1"/>
          </p:cNvSpPr>
          <p:nvPr>
            <p:ph type="ftr" sz="quarter" idx="11"/>
          </p:nvPr>
        </p:nvSpPr>
        <p:spPr>
          <a:xfrm>
            <a:off x="1447800" y="6358140"/>
            <a:ext cx="5336088" cy="365125"/>
          </a:xfrm>
          <a:prstGeom prst="rect">
            <a:avLst/>
          </a:prstGeom>
        </p:spPr>
        <p:txBody>
          <a:bodyPr/>
          <a:lstStyle>
            <a:lvl1pPr algn="l">
              <a:defRPr sz="1050">
                <a:solidFill>
                  <a:schemeClr val="tx1"/>
                </a:solidFill>
              </a:defRPr>
            </a:lvl1pPr>
          </a:lstStyle>
          <a:p>
            <a:r>
              <a:rPr lang="en-ZA">
                <a:latin typeface="Fira Sans" panose="020B0503050000020004" pitchFamily="34" charset="0"/>
              </a:rPr>
              <a:t>TITLE OF THE PRESENTATION TO GO IN THIS SPACE CLICK TO EDIT</a:t>
            </a:r>
            <a:endParaRPr lang="en-ZA" dirty="0">
              <a:latin typeface="Fira Sans" panose="020B0503050000020004" pitchFamily="34" charset="0"/>
            </a:endParaRPr>
          </a:p>
        </p:txBody>
      </p:sp>
      <p:sp>
        <p:nvSpPr>
          <p:cNvPr id="6" name="Slide Number Placeholder 5">
            <a:extLst>
              <a:ext uri="{FF2B5EF4-FFF2-40B4-BE49-F238E27FC236}">
                <a16:creationId xmlns:a16="http://schemas.microsoft.com/office/drawing/2014/main" id="{8ED3E3EF-294D-1B67-C8DB-01F077D8AD37}"/>
              </a:ext>
            </a:extLst>
          </p:cNvPr>
          <p:cNvSpPr>
            <a:spLocks noGrp="1"/>
          </p:cNvSpPr>
          <p:nvPr>
            <p:ph type="sldNum" sz="quarter" idx="12"/>
          </p:nvPr>
        </p:nvSpPr>
        <p:spPr>
          <a:xfrm>
            <a:off x="11621750" y="6408247"/>
            <a:ext cx="287675" cy="264910"/>
          </a:xfrm>
          <a:solidFill>
            <a:srgbClr val="FFEC02"/>
          </a:solidFill>
        </p:spPr>
        <p:txBody>
          <a:bodyPr lIns="36000" tIns="36000" rIns="36000" bIns="36000"/>
          <a:lstStyle>
            <a:lvl1pPr algn="ctr">
              <a:defRPr sz="1000" b="1" i="0">
                <a:solidFill>
                  <a:schemeClr val="tx1"/>
                </a:solidFill>
                <a:latin typeface="Fira Sans Black" panose="020B0503050000020004" pitchFamily="34" charset="0"/>
              </a:defRPr>
            </a:lvl1pPr>
          </a:lstStyle>
          <a:p>
            <a:fld id="{B62D39FB-2DBC-3C4B-A953-86ED90D1C1FC}" type="slidenum">
              <a:rPr lang="en-US" smtClean="0"/>
              <a:pPr/>
              <a:t>‹#›</a:t>
            </a:fld>
            <a:endParaRPr lang="en-US" dirty="0"/>
          </a:p>
        </p:txBody>
      </p:sp>
    </p:spTree>
    <p:extLst>
      <p:ext uri="{BB962C8B-B14F-4D97-AF65-F5344CB8AC3E}">
        <p14:creationId xmlns:p14="http://schemas.microsoft.com/office/powerpoint/2010/main" val="3580358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AF98A-627B-4C92-2DA3-791F4472F8E0}"/>
              </a:ext>
            </a:extLst>
          </p:cNvPr>
          <p:cNvSpPr>
            <a:spLocks noGrp="1"/>
          </p:cNvSpPr>
          <p:nvPr>
            <p:ph type="title"/>
          </p:nvPr>
        </p:nvSpPr>
        <p:spPr>
          <a:xfrm>
            <a:off x="600206" y="241813"/>
            <a:ext cx="8056114" cy="840505"/>
          </a:xfrm>
        </p:spPr>
        <p:txBody>
          <a:bodyPr anchor="b">
            <a:normAutofit/>
          </a:bodyPr>
          <a:lstStyle>
            <a:lvl1pPr>
              <a:defRPr sz="3600" b="1" i="0">
                <a:latin typeface="Fira Sans ExtraBold" panose="020B0503050000020004" pitchFamily="34" charset="0"/>
              </a:defRPr>
            </a:lvl1pPr>
          </a:lstStyle>
          <a:p>
            <a:r>
              <a:rPr lang="en-GB" dirty="0"/>
              <a:t>Click to edit Master title</a:t>
            </a:r>
            <a:endParaRPr lang="en-US" dirty="0"/>
          </a:p>
        </p:txBody>
      </p:sp>
      <p:sp>
        <p:nvSpPr>
          <p:cNvPr id="3" name="Content Placeholder 2">
            <a:extLst>
              <a:ext uri="{FF2B5EF4-FFF2-40B4-BE49-F238E27FC236}">
                <a16:creationId xmlns:a16="http://schemas.microsoft.com/office/drawing/2014/main" id="{1F124979-6439-8212-47BF-8EC084D5712E}"/>
              </a:ext>
            </a:extLst>
          </p:cNvPr>
          <p:cNvSpPr>
            <a:spLocks noGrp="1"/>
          </p:cNvSpPr>
          <p:nvPr>
            <p:ph idx="1"/>
          </p:nvPr>
        </p:nvSpPr>
        <p:spPr>
          <a:xfrm>
            <a:off x="600206" y="1603332"/>
            <a:ext cx="9427713" cy="4233797"/>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7047327D-E4B1-0054-A90B-B627F48FA1EF}"/>
              </a:ext>
            </a:extLst>
          </p:cNvPr>
          <p:cNvSpPr>
            <a:spLocks noGrp="1"/>
          </p:cNvSpPr>
          <p:nvPr>
            <p:ph type="dt" sz="half" idx="10"/>
          </p:nvPr>
        </p:nvSpPr>
        <p:spPr>
          <a:xfrm>
            <a:off x="92379" y="6358143"/>
            <a:ext cx="1355421" cy="365125"/>
          </a:xfrm>
        </p:spPr>
        <p:txBody>
          <a:bodyPr/>
          <a:lstStyle>
            <a:lvl1pPr>
              <a:defRPr sz="1050" b="0" i="0">
                <a:solidFill>
                  <a:schemeClr val="tx1"/>
                </a:solidFill>
                <a:latin typeface="Fira Sans" panose="020B0503050000020004" pitchFamily="34" charset="0"/>
              </a:defRPr>
            </a:lvl1pPr>
          </a:lstStyle>
          <a:p>
            <a:fld id="{F6CAAEA6-B556-8445-AFB2-AF28A271066F}" type="datetime3">
              <a:rPr lang="en-ZA" smtClean="0"/>
              <a:pPr/>
              <a:t>8 April 2025</a:t>
            </a:fld>
            <a:endParaRPr lang="en-US" dirty="0"/>
          </a:p>
        </p:txBody>
      </p:sp>
      <p:sp>
        <p:nvSpPr>
          <p:cNvPr id="5" name="Footer Placeholder 4">
            <a:extLst>
              <a:ext uri="{FF2B5EF4-FFF2-40B4-BE49-F238E27FC236}">
                <a16:creationId xmlns:a16="http://schemas.microsoft.com/office/drawing/2014/main" id="{D6F1A9E8-21D8-CABA-3C67-8A5FB018272B}"/>
              </a:ext>
            </a:extLst>
          </p:cNvPr>
          <p:cNvSpPr>
            <a:spLocks noGrp="1"/>
          </p:cNvSpPr>
          <p:nvPr>
            <p:ph type="ftr" sz="quarter" idx="11"/>
          </p:nvPr>
        </p:nvSpPr>
        <p:spPr>
          <a:xfrm>
            <a:off x="1447800" y="6358141"/>
            <a:ext cx="5336088" cy="365125"/>
          </a:xfrm>
          <a:prstGeom prst="rect">
            <a:avLst/>
          </a:prstGeom>
        </p:spPr>
        <p:txBody>
          <a:bodyPr/>
          <a:lstStyle>
            <a:lvl1pPr algn="l">
              <a:defRPr sz="1050">
                <a:solidFill>
                  <a:schemeClr val="tx1"/>
                </a:solidFill>
              </a:defRPr>
            </a:lvl1pPr>
          </a:lstStyle>
          <a:p>
            <a:r>
              <a:rPr lang="en-ZA" dirty="0">
                <a:latin typeface="Fira Sans" panose="020B0503050000020004" pitchFamily="34" charset="0"/>
              </a:rPr>
              <a:t>TITLE OF THE PRESENTATION TO GO IN THIS SPACE CLICK TO EDIT</a:t>
            </a:r>
          </a:p>
        </p:txBody>
      </p:sp>
      <p:sp>
        <p:nvSpPr>
          <p:cNvPr id="7" name="Slide Number Placeholder 5">
            <a:extLst>
              <a:ext uri="{FF2B5EF4-FFF2-40B4-BE49-F238E27FC236}">
                <a16:creationId xmlns:a16="http://schemas.microsoft.com/office/drawing/2014/main" id="{2E7A5287-52EB-9F63-2387-1C287E934991}"/>
              </a:ext>
            </a:extLst>
          </p:cNvPr>
          <p:cNvSpPr>
            <a:spLocks noGrp="1"/>
          </p:cNvSpPr>
          <p:nvPr>
            <p:ph type="sldNum" sz="quarter" idx="12"/>
          </p:nvPr>
        </p:nvSpPr>
        <p:spPr>
          <a:xfrm>
            <a:off x="11621750" y="6408247"/>
            <a:ext cx="287675" cy="264910"/>
          </a:xfrm>
          <a:solidFill>
            <a:schemeClr val="bg1"/>
          </a:solidFill>
        </p:spPr>
        <p:txBody>
          <a:bodyPr lIns="36000" tIns="36000" rIns="36000" bIns="36000"/>
          <a:lstStyle>
            <a:lvl1pPr algn="ctr">
              <a:defRPr sz="1000" b="1" i="0">
                <a:solidFill>
                  <a:schemeClr val="tx1"/>
                </a:solidFill>
                <a:latin typeface="Fira Sans Black" panose="020B0503050000020004" pitchFamily="34" charset="0"/>
              </a:defRPr>
            </a:lvl1pPr>
          </a:lstStyle>
          <a:p>
            <a:fld id="{B62D39FB-2DBC-3C4B-A953-86ED90D1C1FC}" type="slidenum">
              <a:rPr lang="en-US" smtClean="0"/>
              <a:pPr/>
              <a:t>‹#›</a:t>
            </a:fld>
            <a:endParaRPr lang="en-US" dirty="0"/>
          </a:p>
        </p:txBody>
      </p:sp>
    </p:spTree>
    <p:extLst>
      <p:ext uri="{BB962C8B-B14F-4D97-AF65-F5344CB8AC3E}">
        <p14:creationId xmlns:p14="http://schemas.microsoft.com/office/powerpoint/2010/main" val="39360878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8E18AE-90B7-BAAA-324C-1E77CE4FC3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80AF561-F2F7-857C-1A88-7AFA7311DF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082110A4-DA6F-CC7A-897D-A9FF2F1B11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baseline="0">
                <a:solidFill>
                  <a:schemeClr val="tx1">
                    <a:tint val="75000"/>
                  </a:schemeClr>
                </a:solidFill>
                <a:latin typeface="Fira Sans" panose="020B0503050000020004" pitchFamily="34" charset="0"/>
              </a:defRPr>
            </a:lvl1pPr>
          </a:lstStyle>
          <a:p>
            <a:fld id="{C9E7D702-37F5-3A4F-AE9E-B8BC94BA9778}" type="datetime3">
              <a:rPr lang="en-ZA" smtClean="0"/>
              <a:t>8 April 2025</a:t>
            </a:fld>
            <a:endParaRPr lang="en-US" dirty="0"/>
          </a:p>
        </p:txBody>
      </p:sp>
      <p:sp>
        <p:nvSpPr>
          <p:cNvPr id="6" name="Slide Number Placeholder 5">
            <a:extLst>
              <a:ext uri="{FF2B5EF4-FFF2-40B4-BE49-F238E27FC236}">
                <a16:creationId xmlns:a16="http://schemas.microsoft.com/office/drawing/2014/main" id="{772D9617-A082-AE01-1655-F180E85A6F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chemeClr val="tx1">
                    <a:tint val="75000"/>
                  </a:schemeClr>
                </a:solidFill>
                <a:latin typeface="Fira Sans Black" panose="020B0503050000020004" pitchFamily="34" charset="0"/>
              </a:defRPr>
            </a:lvl1pPr>
          </a:lstStyle>
          <a:p>
            <a:fld id="{B62D39FB-2DBC-3C4B-A953-86ED90D1C1FC}" type="slidenum">
              <a:rPr lang="en-US" smtClean="0"/>
              <a:pPr/>
              <a:t>‹#›</a:t>
            </a:fld>
            <a:endParaRPr lang="en-US"/>
          </a:p>
        </p:txBody>
      </p:sp>
      <p:sp>
        <p:nvSpPr>
          <p:cNvPr id="7" name="Footer Placeholder 6">
            <a:extLst>
              <a:ext uri="{FF2B5EF4-FFF2-40B4-BE49-F238E27FC236}">
                <a16:creationId xmlns:a16="http://schemas.microsoft.com/office/drawing/2014/main" id="{F5ADB9D5-6ADE-45DA-7EA8-8ABA26C72B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a:solidFill>
                  <a:schemeClr val="tx1">
                    <a:tint val="75000"/>
                  </a:schemeClr>
                </a:solidFill>
                <a:latin typeface="Fira Sans Black" panose="020B0503050000020004" pitchFamily="34" charset="0"/>
              </a:defRPr>
            </a:lvl1pPr>
          </a:lstStyle>
          <a:p>
            <a:endParaRPr lang="en-US" dirty="0"/>
          </a:p>
        </p:txBody>
      </p:sp>
    </p:spTree>
    <p:extLst>
      <p:ext uri="{BB962C8B-B14F-4D97-AF65-F5344CB8AC3E}">
        <p14:creationId xmlns:p14="http://schemas.microsoft.com/office/powerpoint/2010/main" val="3952196400"/>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6" r:id="rId3"/>
    <p:sldLayoutId id="2147483650" r:id="rId4"/>
    <p:sldLayoutId id="2147483657" r:id="rId5"/>
  </p:sldLayoutIdLst>
  <p:hf hdr="0"/>
  <p:txStyles>
    <p:titleStyle>
      <a:lvl1pPr algn="l" defTabSz="914400" rtl="0" eaLnBrk="1" latinLnBrk="0" hangingPunct="1">
        <a:lnSpc>
          <a:spcPct val="90000"/>
        </a:lnSpc>
        <a:spcBef>
          <a:spcPct val="0"/>
        </a:spcBef>
        <a:buNone/>
        <a:defRPr sz="4400" b="1" i="0" kern="1200">
          <a:solidFill>
            <a:schemeClr val="tx1"/>
          </a:solidFill>
          <a:latin typeface="Fira Sans Black" panose="020B05030500000200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5" Type="http://schemas.openxmlformats.org/officeDocument/2006/relationships/image" Target="../media/image12.emf"/><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tbac.org.za/publications/"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C5D59-8A39-B8D8-F636-3C9212DA3640}"/>
              </a:ext>
            </a:extLst>
          </p:cNvPr>
          <p:cNvSpPr>
            <a:spLocks noGrp="1"/>
          </p:cNvSpPr>
          <p:nvPr>
            <p:ph type="ctrTitle"/>
          </p:nvPr>
        </p:nvSpPr>
        <p:spPr>
          <a:xfrm>
            <a:off x="647781" y="2316482"/>
            <a:ext cx="10896437" cy="2066688"/>
          </a:xfrm>
        </p:spPr>
        <p:txBody>
          <a:bodyPr>
            <a:normAutofit/>
          </a:bodyPr>
          <a:lstStyle/>
          <a:p>
            <a:r>
              <a:rPr lang="en-US" sz="5300" dirty="0"/>
              <a:t>SUBMISSION BY THE TB ACCOUNTABILITY CONSORTIUM  </a:t>
            </a:r>
            <a:br>
              <a:rPr lang="en-US" sz="9600" dirty="0"/>
            </a:br>
            <a:r>
              <a:rPr lang="en-US" sz="2000" dirty="0"/>
              <a:t>TO THE SELECT COMMITTEE ON APPROPRIATIONS ON THE DIVISION OF REVENUE BILL</a:t>
            </a:r>
          </a:p>
        </p:txBody>
      </p:sp>
      <p:sp>
        <p:nvSpPr>
          <p:cNvPr id="3" name="Date Placeholder 2">
            <a:extLst>
              <a:ext uri="{FF2B5EF4-FFF2-40B4-BE49-F238E27FC236}">
                <a16:creationId xmlns:a16="http://schemas.microsoft.com/office/drawing/2014/main" id="{0E3155E2-9788-ED62-7874-E44B6B6AEA6F}"/>
              </a:ext>
            </a:extLst>
          </p:cNvPr>
          <p:cNvSpPr>
            <a:spLocks noGrp="1" noRot="1" noMove="1" noResize="1" noEditPoints="1" noAdjustHandles="1" noChangeArrowheads="1" noChangeShapeType="1"/>
          </p:cNvSpPr>
          <p:nvPr>
            <p:ph type="dt" sz="half" idx="10"/>
          </p:nvPr>
        </p:nvSpPr>
        <p:spPr/>
        <p:txBody>
          <a:bodyPr/>
          <a:lstStyle/>
          <a:p>
            <a:r>
              <a:rPr lang="en-US" dirty="0"/>
              <a:t>4 April 2025</a:t>
            </a:r>
          </a:p>
        </p:txBody>
      </p:sp>
      <p:sp>
        <p:nvSpPr>
          <p:cNvPr id="4" name="Subtitle 3">
            <a:extLst>
              <a:ext uri="{FF2B5EF4-FFF2-40B4-BE49-F238E27FC236}">
                <a16:creationId xmlns:a16="http://schemas.microsoft.com/office/drawing/2014/main" id="{BFF3D74B-31C1-D19C-CCA2-37387BB5800F}"/>
              </a:ext>
            </a:extLst>
          </p:cNvPr>
          <p:cNvSpPr>
            <a:spLocks noGrp="1"/>
          </p:cNvSpPr>
          <p:nvPr>
            <p:ph type="subTitle" idx="1"/>
          </p:nvPr>
        </p:nvSpPr>
        <p:spPr>
          <a:xfrm>
            <a:off x="2227476" y="4865312"/>
            <a:ext cx="7737045" cy="908110"/>
          </a:xfrm>
        </p:spPr>
        <p:txBody>
          <a:bodyPr/>
          <a:lstStyle/>
          <a:p>
            <a:r>
              <a:rPr lang="en-US" dirty="0"/>
              <a:t>SUSTAINABILITY AMID A CHANGING LANDSCAPE</a:t>
            </a:r>
          </a:p>
        </p:txBody>
      </p:sp>
    </p:spTree>
    <p:extLst>
      <p:ext uri="{BB962C8B-B14F-4D97-AF65-F5344CB8AC3E}">
        <p14:creationId xmlns:p14="http://schemas.microsoft.com/office/powerpoint/2010/main" val="4075970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78D84-AF80-8498-C985-E91AD7B4E32C}"/>
              </a:ext>
            </a:extLst>
          </p:cNvPr>
          <p:cNvSpPr>
            <a:spLocks noGrp="1"/>
          </p:cNvSpPr>
          <p:nvPr>
            <p:ph type="title"/>
          </p:nvPr>
        </p:nvSpPr>
        <p:spPr>
          <a:xfrm>
            <a:off x="600205" y="571673"/>
            <a:ext cx="9793475" cy="840505"/>
          </a:xfrm>
        </p:spPr>
        <p:txBody>
          <a:bodyPr>
            <a:normAutofit fontScale="90000"/>
          </a:bodyPr>
          <a:lstStyle/>
          <a:p>
            <a:r>
              <a:rPr lang="en-US" dirty="0"/>
              <a:t> </a:t>
            </a:r>
            <a:r>
              <a:rPr lang="en-US" sz="4400" dirty="0"/>
              <a:t>PUBLICLY FUNDED HEALTHCARE IS DISTRESSED</a:t>
            </a:r>
          </a:p>
        </p:txBody>
      </p:sp>
      <p:sp>
        <p:nvSpPr>
          <p:cNvPr id="3" name="Content Placeholder 2">
            <a:extLst>
              <a:ext uri="{FF2B5EF4-FFF2-40B4-BE49-F238E27FC236}">
                <a16:creationId xmlns:a16="http://schemas.microsoft.com/office/drawing/2014/main" id="{B85ED9E3-F32C-E76E-E80E-3AB599EF54AB}"/>
              </a:ext>
            </a:extLst>
          </p:cNvPr>
          <p:cNvSpPr>
            <a:spLocks noGrp="1"/>
          </p:cNvSpPr>
          <p:nvPr>
            <p:ph idx="1"/>
          </p:nvPr>
        </p:nvSpPr>
        <p:spPr>
          <a:xfrm>
            <a:off x="600205" y="1495887"/>
            <a:ext cx="10963296" cy="4912360"/>
          </a:xfrm>
        </p:spPr>
        <p:txBody>
          <a:bodyPr>
            <a:normAutofit/>
          </a:bodyPr>
          <a:lstStyle/>
          <a:p>
            <a:pPr>
              <a:buFont typeface="Wingdings" panose="05000000000000000000" pitchFamily="2" charset="2"/>
              <a:buChar char="q"/>
            </a:pPr>
            <a:r>
              <a:rPr lang="en-US" sz="2400" dirty="0">
                <a:latin typeface="Fira Sans" panose="020B0503050000020004" pitchFamily="34" charset="0"/>
              </a:rPr>
              <a:t> </a:t>
            </a:r>
            <a:r>
              <a:rPr lang="en-US" sz="1800" dirty="0">
                <a:latin typeface="Fira Sans" panose="020B0503050000020004" pitchFamily="34" charset="0"/>
              </a:rPr>
              <a:t>Allocations to health have decreased in real terms over the last decade despite increases in the cost of health and various pressures on the system.  These costs include:</a:t>
            </a:r>
          </a:p>
          <a:p>
            <a:pPr lvl="1">
              <a:buFont typeface="Wingdings" panose="05000000000000000000" pitchFamily="2" charset="2"/>
              <a:buChar char="Ø"/>
            </a:pPr>
            <a:r>
              <a:rPr lang="en-US" sz="1800" dirty="0">
                <a:latin typeface="Fira Sans" panose="020B0503050000020004" pitchFamily="34" charset="0"/>
              </a:rPr>
              <a:t>Above-inflation increases for healthcare workers crowding out the ability to employ new staff</a:t>
            </a:r>
          </a:p>
          <a:p>
            <a:pPr lvl="1">
              <a:buFont typeface="Wingdings" panose="05000000000000000000" pitchFamily="2" charset="2"/>
              <a:buChar char="Ø"/>
            </a:pPr>
            <a:r>
              <a:rPr lang="en-US" sz="1800" dirty="0">
                <a:latin typeface="Fira Sans" panose="020B0503050000020004" pitchFamily="34" charset="0"/>
              </a:rPr>
              <a:t>rising medical inflation particular in respect of medicines and equipment </a:t>
            </a:r>
          </a:p>
          <a:p>
            <a:pPr lvl="1">
              <a:buFont typeface="Wingdings" panose="05000000000000000000" pitchFamily="2" charset="2"/>
              <a:buChar char="Ø"/>
            </a:pPr>
            <a:r>
              <a:rPr lang="en-US" sz="1800" dirty="0">
                <a:latin typeface="Fira Sans" panose="020B0503050000020004" pitchFamily="34" charset="0"/>
              </a:rPr>
              <a:t>Poor financial planning and management </a:t>
            </a:r>
          </a:p>
          <a:p>
            <a:pPr lvl="1">
              <a:buFont typeface="Wingdings" panose="05000000000000000000" pitchFamily="2" charset="2"/>
              <a:buChar char="Ø"/>
            </a:pPr>
            <a:r>
              <a:rPr lang="en-US" sz="1800" dirty="0">
                <a:latin typeface="Fira Sans" panose="020B0503050000020004" pitchFamily="34" charset="0"/>
              </a:rPr>
              <a:t>Weak supply chain management systems that fail to mitigate the impact of procurement corruption </a:t>
            </a:r>
          </a:p>
          <a:p>
            <a:pPr>
              <a:buFont typeface="Wingdings" panose="05000000000000000000" pitchFamily="2" charset="2"/>
              <a:buChar char="q"/>
            </a:pPr>
            <a:r>
              <a:rPr lang="en-US" sz="1800" dirty="0">
                <a:latin typeface="Fira Sans" panose="020B0503050000020004" pitchFamily="34" charset="0"/>
              </a:rPr>
              <a:t> Chronic underfunding as noted by the Minister has contributed to provincial governments carrying over budget shortfalls in excess of R22 billion </a:t>
            </a:r>
          </a:p>
          <a:p>
            <a:pPr>
              <a:buFont typeface="Wingdings" panose="05000000000000000000" pitchFamily="2" charset="2"/>
              <a:buChar char="q"/>
            </a:pPr>
            <a:r>
              <a:rPr lang="en-US" sz="1800" dirty="0">
                <a:latin typeface="Fira Sans" panose="020B0503050000020004" pitchFamily="34" charset="0"/>
              </a:rPr>
              <a:t> The withdrawal of overseas development assistance (USAID) resulted in the loss of 15 000 front line staff and further 9000 technical staff including staff at the successful CCMD Programme </a:t>
            </a:r>
          </a:p>
          <a:p>
            <a:pPr>
              <a:buFont typeface="Wingdings" panose="05000000000000000000" pitchFamily="2" charset="2"/>
              <a:buChar char="q"/>
            </a:pPr>
            <a:r>
              <a:rPr lang="en-US" sz="1800" dirty="0">
                <a:latin typeface="Fira Sans" panose="020B0503050000020004" pitchFamily="34" charset="0"/>
              </a:rPr>
              <a:t> We welcome the budget proposals with above-inflation increases to the health component of the provincial equitable share as well as the increases in allocations to the NDOH</a:t>
            </a:r>
          </a:p>
          <a:p>
            <a:pPr>
              <a:buFont typeface="Wingdings" panose="05000000000000000000" pitchFamily="2" charset="2"/>
              <a:buChar char="q"/>
            </a:pPr>
            <a:r>
              <a:rPr lang="en-US" sz="1800" dirty="0">
                <a:latin typeface="Fira Sans" panose="020B0503050000020004" pitchFamily="34" charset="0"/>
              </a:rPr>
              <a:t> We are disappointed that the allocations to the District Health </a:t>
            </a:r>
            <a:r>
              <a:rPr lang="en-US" sz="1800" dirty="0" err="1">
                <a:latin typeface="Fira Sans" panose="020B0503050000020004" pitchFamily="34" charset="0"/>
              </a:rPr>
              <a:t>Programme</a:t>
            </a:r>
            <a:r>
              <a:rPr lang="en-US" sz="1800" dirty="0">
                <a:latin typeface="Fira Sans" panose="020B0503050000020004" pitchFamily="34" charset="0"/>
              </a:rPr>
              <a:t> conditional grant have not included a R6-R8 billion contribution to fill the gap created by the withdrawn USAID investments</a:t>
            </a:r>
          </a:p>
          <a:p>
            <a:pPr>
              <a:buFont typeface="Wingdings" panose="05000000000000000000" pitchFamily="2" charset="2"/>
              <a:buChar char="q"/>
            </a:pPr>
            <a:endParaRPr lang="en-US" sz="1800" dirty="0">
              <a:latin typeface="Fira Sans" panose="020B0503050000020004" pitchFamily="34" charset="0"/>
            </a:endParaRPr>
          </a:p>
          <a:p>
            <a:pPr marL="0" indent="0">
              <a:buNone/>
            </a:pPr>
            <a:endParaRPr lang="en-US" sz="1800" dirty="0">
              <a:latin typeface="Fira Sans" panose="020B0503050000020004" pitchFamily="34" charset="0"/>
            </a:endParaRPr>
          </a:p>
          <a:p>
            <a:pPr marL="0" indent="0">
              <a:buNone/>
            </a:pPr>
            <a:endParaRPr lang="en-US" dirty="0">
              <a:latin typeface="Fira Sans" panose="020B0503050000020004" pitchFamily="34" charset="0"/>
            </a:endParaRPr>
          </a:p>
          <a:p>
            <a:endParaRPr lang="en-US" dirty="0">
              <a:latin typeface="Fira Sans" panose="020B0503050000020004" pitchFamily="34" charset="0"/>
            </a:endParaRPr>
          </a:p>
          <a:p>
            <a:endParaRPr lang="en-US" dirty="0">
              <a:latin typeface="Fira Sans" panose="020B0503050000020004" pitchFamily="34" charset="0"/>
            </a:endParaRPr>
          </a:p>
          <a:p>
            <a:endParaRPr lang="en-US" dirty="0">
              <a:latin typeface="Fira Sans" panose="020B0503050000020004" pitchFamily="34" charset="0"/>
            </a:endParaRPr>
          </a:p>
          <a:p>
            <a:endParaRPr lang="en-US" dirty="0"/>
          </a:p>
        </p:txBody>
      </p:sp>
      <p:sp>
        <p:nvSpPr>
          <p:cNvPr id="4" name="Date Placeholder 3">
            <a:extLst>
              <a:ext uri="{FF2B5EF4-FFF2-40B4-BE49-F238E27FC236}">
                <a16:creationId xmlns:a16="http://schemas.microsoft.com/office/drawing/2014/main" id="{00A0A2CD-35BE-1B69-FDF4-BE0B510F72B2}"/>
              </a:ext>
            </a:extLst>
          </p:cNvPr>
          <p:cNvSpPr>
            <a:spLocks noGrp="1"/>
          </p:cNvSpPr>
          <p:nvPr>
            <p:ph type="dt" sz="half" idx="10"/>
          </p:nvPr>
        </p:nvSpPr>
        <p:spPr>
          <a:xfrm>
            <a:off x="177941" y="6321511"/>
            <a:ext cx="1071739" cy="365125"/>
          </a:xfrm>
        </p:spPr>
        <p:txBody>
          <a:bodyPr/>
          <a:lstStyle/>
          <a:p>
            <a:r>
              <a:rPr lang="en-ZA" dirty="0"/>
              <a:t>4 April 2025</a:t>
            </a:r>
            <a:endParaRPr lang="en-US" dirty="0"/>
          </a:p>
        </p:txBody>
      </p:sp>
      <p:sp>
        <p:nvSpPr>
          <p:cNvPr id="5" name="Footer Placeholder 4">
            <a:extLst>
              <a:ext uri="{FF2B5EF4-FFF2-40B4-BE49-F238E27FC236}">
                <a16:creationId xmlns:a16="http://schemas.microsoft.com/office/drawing/2014/main" id="{73DFE4F4-687D-7E60-6D45-85E32E699EF3}"/>
              </a:ext>
            </a:extLst>
          </p:cNvPr>
          <p:cNvSpPr>
            <a:spLocks noGrp="1"/>
          </p:cNvSpPr>
          <p:nvPr>
            <p:ph type="ftr" sz="quarter" idx="11"/>
          </p:nvPr>
        </p:nvSpPr>
        <p:spPr>
          <a:xfrm>
            <a:off x="6529418" y="6323502"/>
            <a:ext cx="5048230" cy="365125"/>
          </a:xfrm>
        </p:spPr>
        <p:txBody>
          <a:bodyPr/>
          <a:lstStyle/>
          <a:p>
            <a:r>
              <a:rPr lang="en-US" sz="900" b="0" dirty="0">
                <a:latin typeface="Fira Sans" panose="020B0503050000020004" pitchFamily="34" charset="0"/>
              </a:rPr>
              <a:t>SUBMISSION BY THE TB ACCOUNTABILITY CONSORTIUM  </a:t>
            </a:r>
            <a:br>
              <a:rPr lang="en-US" sz="900" b="0" dirty="0">
                <a:latin typeface="Fira Sans" panose="020B0503050000020004" pitchFamily="34" charset="0"/>
              </a:rPr>
            </a:br>
            <a:r>
              <a:rPr lang="en-US" sz="900" b="0" dirty="0">
                <a:latin typeface="Fira Sans" panose="020B0503050000020004" pitchFamily="34" charset="0"/>
              </a:rPr>
              <a:t>TO THE SELECT COMMITTEE ON APPROPRIATIONS ON THE DIVISION OF REVENUE BILL</a:t>
            </a:r>
          </a:p>
        </p:txBody>
      </p:sp>
      <p:sp>
        <p:nvSpPr>
          <p:cNvPr id="6" name="Slide Number Placeholder 5">
            <a:extLst>
              <a:ext uri="{FF2B5EF4-FFF2-40B4-BE49-F238E27FC236}">
                <a16:creationId xmlns:a16="http://schemas.microsoft.com/office/drawing/2014/main" id="{9BBFC415-CC6A-C7F6-9164-36923A556569}"/>
              </a:ext>
            </a:extLst>
          </p:cNvPr>
          <p:cNvSpPr>
            <a:spLocks noGrp="1"/>
          </p:cNvSpPr>
          <p:nvPr>
            <p:ph type="sldNum" sz="quarter" idx="12"/>
          </p:nvPr>
        </p:nvSpPr>
        <p:spPr/>
        <p:txBody>
          <a:bodyPr/>
          <a:lstStyle/>
          <a:p>
            <a:fld id="{B62D39FB-2DBC-3C4B-A953-86ED90D1C1FC}" type="slidenum">
              <a:rPr lang="en-US" smtClean="0"/>
              <a:pPr/>
              <a:t>2</a:t>
            </a:fld>
            <a:endParaRPr lang="en-US"/>
          </a:p>
        </p:txBody>
      </p:sp>
    </p:spTree>
    <p:extLst>
      <p:ext uri="{BB962C8B-B14F-4D97-AF65-F5344CB8AC3E}">
        <p14:creationId xmlns:p14="http://schemas.microsoft.com/office/powerpoint/2010/main" val="989449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8E67-2FA9-DC0F-75FD-DA688F517557}"/>
              </a:ext>
            </a:extLst>
          </p:cNvPr>
          <p:cNvSpPr>
            <a:spLocks noGrp="1"/>
          </p:cNvSpPr>
          <p:nvPr>
            <p:ph type="title"/>
          </p:nvPr>
        </p:nvSpPr>
        <p:spPr/>
        <p:txBody>
          <a:bodyPr>
            <a:normAutofit/>
          </a:bodyPr>
          <a:lstStyle/>
          <a:p>
            <a:r>
              <a:rPr lang="en-US" sz="4000" dirty="0"/>
              <a:t>BROAD FUNDING IMPACT</a:t>
            </a:r>
            <a:endParaRPr lang="en-ZA" sz="4000" dirty="0"/>
          </a:p>
        </p:txBody>
      </p:sp>
      <p:sp>
        <p:nvSpPr>
          <p:cNvPr id="4" name="Date Placeholder 3">
            <a:extLst>
              <a:ext uri="{FF2B5EF4-FFF2-40B4-BE49-F238E27FC236}">
                <a16:creationId xmlns:a16="http://schemas.microsoft.com/office/drawing/2014/main" id="{7A92E7D3-DD22-BBBF-C770-8DA289091A4D}"/>
              </a:ext>
            </a:extLst>
          </p:cNvPr>
          <p:cNvSpPr>
            <a:spLocks noGrp="1"/>
          </p:cNvSpPr>
          <p:nvPr>
            <p:ph type="dt" sz="half" idx="10"/>
          </p:nvPr>
        </p:nvSpPr>
        <p:spPr/>
        <p:txBody>
          <a:bodyPr/>
          <a:lstStyle/>
          <a:p>
            <a:r>
              <a:rPr lang="en-US" dirty="0"/>
              <a:t>4 April 2025</a:t>
            </a:r>
          </a:p>
        </p:txBody>
      </p:sp>
      <p:sp>
        <p:nvSpPr>
          <p:cNvPr id="6" name="Slide Number Placeholder 5">
            <a:extLst>
              <a:ext uri="{FF2B5EF4-FFF2-40B4-BE49-F238E27FC236}">
                <a16:creationId xmlns:a16="http://schemas.microsoft.com/office/drawing/2014/main" id="{D95DB3B9-55B7-B55B-8D44-AD18AC514E45}"/>
              </a:ext>
            </a:extLst>
          </p:cNvPr>
          <p:cNvSpPr>
            <a:spLocks noGrp="1"/>
          </p:cNvSpPr>
          <p:nvPr>
            <p:ph type="sldNum" sz="quarter" idx="12"/>
          </p:nvPr>
        </p:nvSpPr>
        <p:spPr/>
        <p:txBody>
          <a:bodyPr/>
          <a:lstStyle/>
          <a:p>
            <a:fld id="{B62D39FB-2DBC-3C4B-A953-86ED90D1C1FC}" type="slidenum">
              <a:rPr lang="en-US" smtClean="0"/>
              <a:pPr/>
              <a:t>3</a:t>
            </a:fld>
            <a:endParaRPr lang="en-US" dirty="0"/>
          </a:p>
        </p:txBody>
      </p:sp>
      <p:pic>
        <p:nvPicPr>
          <p:cNvPr id="10" name="Content Placeholder 9">
            <a:extLst>
              <a:ext uri="{FF2B5EF4-FFF2-40B4-BE49-F238E27FC236}">
                <a16:creationId xmlns:a16="http://schemas.microsoft.com/office/drawing/2014/main" id="{CEC5707C-7F9B-DADC-5928-4C7A829155F7}"/>
              </a:ext>
            </a:extLst>
          </p:cNvPr>
          <p:cNvPicPr>
            <a:picLocks noGrp="1" noChangeAspect="1"/>
          </p:cNvPicPr>
          <p:nvPr>
            <p:ph idx="1"/>
          </p:nvPr>
        </p:nvPicPr>
        <p:blipFill>
          <a:blip r:embed="rId2"/>
          <a:stretch>
            <a:fillRect/>
          </a:stretch>
        </p:blipFill>
        <p:spPr>
          <a:xfrm>
            <a:off x="516245" y="1063959"/>
            <a:ext cx="7771634" cy="2326321"/>
          </a:xfrm>
          <a:prstGeom prst="rect">
            <a:avLst/>
          </a:prstGeom>
        </p:spPr>
      </p:pic>
      <p:grpSp>
        <p:nvGrpSpPr>
          <p:cNvPr id="8" name="Group 7">
            <a:extLst>
              <a:ext uri="{FF2B5EF4-FFF2-40B4-BE49-F238E27FC236}">
                <a16:creationId xmlns:a16="http://schemas.microsoft.com/office/drawing/2014/main" id="{0C54EE0C-7C7F-4113-3E0A-F8533A9EDDF9}"/>
              </a:ext>
            </a:extLst>
          </p:cNvPr>
          <p:cNvGrpSpPr/>
          <p:nvPr/>
        </p:nvGrpSpPr>
        <p:grpSpPr>
          <a:xfrm>
            <a:off x="516245" y="3390280"/>
            <a:ext cx="7733584" cy="2890423"/>
            <a:chOff x="376550" y="3547033"/>
            <a:chExt cx="8659921" cy="3197193"/>
          </a:xfrm>
        </p:grpSpPr>
        <p:pic>
          <p:nvPicPr>
            <p:cNvPr id="18" name="Picture 17">
              <a:extLst>
                <a:ext uri="{FF2B5EF4-FFF2-40B4-BE49-F238E27FC236}">
                  <a16:creationId xmlns:a16="http://schemas.microsoft.com/office/drawing/2014/main" id="{23E48CDB-5CE7-D955-366D-F27CAB84B99C}"/>
                </a:ext>
              </a:extLst>
            </p:cNvPr>
            <p:cNvPicPr>
              <a:picLocks noChangeAspect="1"/>
            </p:cNvPicPr>
            <p:nvPr/>
          </p:nvPicPr>
          <p:blipFill>
            <a:blip r:embed="rId3"/>
            <a:stretch>
              <a:fillRect/>
            </a:stretch>
          </p:blipFill>
          <p:spPr>
            <a:xfrm>
              <a:off x="376550" y="3547033"/>
              <a:ext cx="4448451" cy="3196723"/>
            </a:xfrm>
            <a:prstGeom prst="rect">
              <a:avLst/>
            </a:prstGeom>
          </p:spPr>
        </p:pic>
        <p:grpSp>
          <p:nvGrpSpPr>
            <p:cNvPr id="9" name="Group 8">
              <a:extLst>
                <a:ext uri="{FF2B5EF4-FFF2-40B4-BE49-F238E27FC236}">
                  <a16:creationId xmlns:a16="http://schemas.microsoft.com/office/drawing/2014/main" id="{1C843257-A3D0-B26B-5D0D-F1464360AE81}"/>
                </a:ext>
              </a:extLst>
            </p:cNvPr>
            <p:cNvGrpSpPr/>
            <p:nvPr/>
          </p:nvGrpSpPr>
          <p:grpSpPr>
            <a:xfrm>
              <a:off x="4828333" y="3547033"/>
              <a:ext cx="4208138" cy="3197193"/>
              <a:chOff x="4828334" y="3638116"/>
              <a:chExt cx="3961444" cy="2693771"/>
            </a:xfrm>
          </p:grpSpPr>
          <p:pic>
            <p:nvPicPr>
              <p:cNvPr id="14" name="Picture 13">
                <a:extLst>
                  <a:ext uri="{FF2B5EF4-FFF2-40B4-BE49-F238E27FC236}">
                    <a16:creationId xmlns:a16="http://schemas.microsoft.com/office/drawing/2014/main" id="{70E140DD-27AB-7E23-6503-462435578917}"/>
                  </a:ext>
                </a:extLst>
              </p:cNvPr>
              <p:cNvPicPr>
                <a:picLocks noChangeAspect="1"/>
              </p:cNvPicPr>
              <p:nvPr/>
            </p:nvPicPr>
            <p:blipFill>
              <a:blip r:embed="rId4"/>
              <a:srcRect l="7499" r="11200"/>
              <a:stretch/>
            </p:blipFill>
            <p:spPr>
              <a:xfrm>
                <a:off x="4828334" y="3638116"/>
                <a:ext cx="3722354" cy="2677261"/>
              </a:xfrm>
              <a:prstGeom prst="rect">
                <a:avLst/>
              </a:prstGeom>
            </p:spPr>
          </p:pic>
          <p:sp>
            <p:nvSpPr>
              <p:cNvPr id="16" name="TextBox 15">
                <a:extLst>
                  <a:ext uri="{FF2B5EF4-FFF2-40B4-BE49-F238E27FC236}">
                    <a16:creationId xmlns:a16="http://schemas.microsoft.com/office/drawing/2014/main" id="{BE592862-EE1D-504C-D38D-774AE2C4A984}"/>
                  </a:ext>
                </a:extLst>
              </p:cNvPr>
              <p:cNvSpPr txBox="1"/>
              <p:nvPr/>
            </p:nvSpPr>
            <p:spPr>
              <a:xfrm>
                <a:off x="4931576" y="6023714"/>
                <a:ext cx="3858202" cy="308173"/>
              </a:xfrm>
              <a:prstGeom prst="rect">
                <a:avLst/>
              </a:prstGeom>
              <a:noFill/>
            </p:spPr>
            <p:txBody>
              <a:bodyPr wrap="square" rtlCol="0">
                <a:spAutoFit/>
              </a:bodyPr>
              <a:lstStyle/>
              <a:p>
                <a:r>
                  <a:rPr lang="en-US" sz="1400" dirty="0">
                    <a:latin typeface="Fira Sans" panose="020B0503050000020004" pitchFamily="34" charset="0"/>
                  </a:rPr>
                  <a:t>Split between on and off-site spend</a:t>
                </a:r>
              </a:p>
            </p:txBody>
          </p:sp>
        </p:grpSp>
      </p:grpSp>
      <p:sp>
        <p:nvSpPr>
          <p:cNvPr id="17" name="TextBox 16">
            <a:extLst>
              <a:ext uri="{FF2B5EF4-FFF2-40B4-BE49-F238E27FC236}">
                <a16:creationId xmlns:a16="http://schemas.microsoft.com/office/drawing/2014/main" id="{66E855F7-B278-7374-A3BF-F78D9B9858C5}"/>
              </a:ext>
            </a:extLst>
          </p:cNvPr>
          <p:cNvSpPr txBox="1"/>
          <p:nvPr/>
        </p:nvSpPr>
        <p:spPr>
          <a:xfrm>
            <a:off x="8347234" y="1499523"/>
            <a:ext cx="3562191" cy="4401205"/>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Fira Sans" panose="020B0503050000020004" pitchFamily="34" charset="0"/>
                <a:ea typeface="Open Sans Light" panose="020B0606030504020204" pitchFamily="34" charset="0"/>
                <a:cs typeface="Open Sans Light" panose="020B0606030504020204" pitchFamily="34" charset="0"/>
              </a:rPr>
              <a:t>Total budget allocation - USD488m – 52% CDC/48% USAID</a:t>
            </a:r>
          </a:p>
          <a:p>
            <a:endParaRPr lang="en-US" sz="800" dirty="0">
              <a:latin typeface="Fira Sans" panose="020B0503050000020004" pitchFamily="34" charset="0"/>
              <a:ea typeface="Open Sans Light" panose="020B0606030504020204" pitchFamily="34" charset="0"/>
              <a:cs typeface="Open Sans Light" panose="020B0606030504020204" pitchFamily="34" charset="0"/>
            </a:endParaRPr>
          </a:p>
          <a:p>
            <a:pPr marL="285750" indent="-285750">
              <a:buFont typeface="Arial" panose="020B0604020202020204" pitchFamily="34" charset="0"/>
              <a:buChar char="•"/>
            </a:pPr>
            <a:r>
              <a:rPr lang="en-US" sz="1600" dirty="0">
                <a:latin typeface="Fira Sans" panose="020B0503050000020004" pitchFamily="34" charset="0"/>
                <a:ea typeface="Open Sans Light" panose="020B0606030504020204" pitchFamily="34" charset="0"/>
                <a:cs typeface="Open Sans Light" panose="020B0606030504020204" pitchFamily="34" charset="0"/>
              </a:rPr>
              <a:t>Rand terms – site level activities = R5b -  an additional 8%  contribution to the total RSA Health Budget</a:t>
            </a:r>
          </a:p>
          <a:p>
            <a:pPr marL="285750" indent="-285750">
              <a:buFont typeface="Arial" panose="020B0604020202020204" pitchFamily="34" charset="0"/>
              <a:buChar char="•"/>
            </a:pPr>
            <a:endParaRPr lang="en-US" sz="800" dirty="0">
              <a:latin typeface="Fira Sans" panose="020B0503050000020004" pitchFamily="34" charset="0"/>
              <a:ea typeface="Open Sans Light" panose="020B0606030504020204" pitchFamily="34" charset="0"/>
              <a:cs typeface="Open Sans Light" panose="020B0606030504020204" pitchFamily="34" charset="0"/>
            </a:endParaRPr>
          </a:p>
          <a:p>
            <a:pPr marL="285750" indent="-285750">
              <a:buFont typeface="Arial" panose="020B0604020202020204" pitchFamily="34" charset="0"/>
              <a:buChar char="•"/>
            </a:pPr>
            <a:r>
              <a:rPr lang="en-US" sz="1600" dirty="0">
                <a:latin typeface="Fira Sans" panose="020B0503050000020004" pitchFamily="34" charset="0"/>
                <a:ea typeface="Open Sans Light" panose="020B0606030504020204" pitchFamily="34" charset="0"/>
                <a:cs typeface="Open Sans Light" panose="020B0606030504020204" pitchFamily="34" charset="0"/>
              </a:rPr>
              <a:t>62% allocated to on-site level activities</a:t>
            </a:r>
          </a:p>
          <a:p>
            <a:pPr marL="285750" indent="-285750">
              <a:buFont typeface="Arial" panose="020B0604020202020204" pitchFamily="34" charset="0"/>
              <a:buChar char="•"/>
            </a:pPr>
            <a:endParaRPr lang="en-US" sz="800" dirty="0">
              <a:latin typeface="Fira Sans" panose="020B0503050000020004" pitchFamily="34" charset="0"/>
              <a:ea typeface="Open Sans Light" panose="020B0606030504020204" pitchFamily="34" charset="0"/>
              <a:cs typeface="Open Sans Light" panose="020B0606030504020204" pitchFamily="34" charset="0"/>
            </a:endParaRPr>
          </a:p>
          <a:p>
            <a:pPr marL="285750" indent="-285750">
              <a:buFont typeface="Arial" panose="020B0604020202020204" pitchFamily="34" charset="0"/>
              <a:buChar char="•"/>
            </a:pPr>
            <a:r>
              <a:rPr lang="en-US" sz="1600" dirty="0">
                <a:latin typeface="Fira Sans" panose="020B0503050000020004" pitchFamily="34" charset="0"/>
                <a:ea typeface="Open Sans Light" panose="020B0606030504020204" pitchFamily="34" charset="0"/>
                <a:cs typeface="Open Sans Light" panose="020B0606030504020204" pitchFamily="34" charset="0"/>
              </a:rPr>
              <a:t>Gauteng receives 39% of the onsite allocation</a:t>
            </a:r>
          </a:p>
          <a:p>
            <a:pPr marL="285750" indent="-285750">
              <a:buFont typeface="Arial" panose="020B0604020202020204" pitchFamily="34" charset="0"/>
              <a:buChar char="•"/>
            </a:pPr>
            <a:endParaRPr lang="en-US" sz="800" dirty="0">
              <a:latin typeface="Fira Sans" panose="020B0503050000020004" pitchFamily="34" charset="0"/>
              <a:ea typeface="Open Sans Light" panose="020B0606030504020204" pitchFamily="34" charset="0"/>
              <a:cs typeface="Open Sans Light" panose="020B0606030504020204" pitchFamily="34" charset="0"/>
            </a:endParaRPr>
          </a:p>
          <a:p>
            <a:pPr marL="285750" indent="-285750">
              <a:buFont typeface="Arial" panose="020B0604020202020204" pitchFamily="34" charset="0"/>
              <a:buChar char="•"/>
            </a:pPr>
            <a:r>
              <a:rPr lang="en-US" sz="1600" dirty="0">
                <a:latin typeface="Fira Sans" panose="020B0503050000020004" pitchFamily="34" charset="0"/>
                <a:ea typeface="Open Sans Light" panose="020B0606030504020204" pitchFamily="34" charset="0"/>
                <a:cs typeface="Open Sans Light" panose="020B0606030504020204" pitchFamily="34" charset="0"/>
              </a:rPr>
              <a:t>High-burden TB Provinces receive the following allocation:</a:t>
            </a:r>
          </a:p>
          <a:p>
            <a:pPr marL="742950" lvl="1" indent="-285750">
              <a:buFont typeface="Arial" panose="020B0604020202020204" pitchFamily="34" charset="0"/>
              <a:buChar char="•"/>
            </a:pPr>
            <a:r>
              <a:rPr lang="en-US" sz="1600" dirty="0">
                <a:latin typeface="Fira Sans" panose="020B0503050000020004" pitchFamily="34" charset="0"/>
                <a:ea typeface="Open Sans Light" panose="020B0606030504020204" pitchFamily="34" charset="0"/>
                <a:cs typeface="Open Sans Light" panose="020B0606030504020204" pitchFamily="34" charset="0"/>
              </a:rPr>
              <a:t>WC – $14.8m or 5%</a:t>
            </a:r>
          </a:p>
          <a:p>
            <a:pPr marL="742950" lvl="1" indent="-285750">
              <a:buFont typeface="Arial" panose="020B0604020202020204" pitchFamily="34" charset="0"/>
              <a:buChar char="•"/>
            </a:pPr>
            <a:r>
              <a:rPr lang="en-US" sz="1600" dirty="0">
                <a:latin typeface="Fira Sans" panose="020B0503050000020004" pitchFamily="34" charset="0"/>
                <a:ea typeface="Open Sans Light" panose="020B0606030504020204" pitchFamily="34" charset="0"/>
                <a:cs typeface="Open Sans Light" panose="020B0606030504020204" pitchFamily="34" charset="0"/>
              </a:rPr>
              <a:t>KZN - $11m or 11%</a:t>
            </a:r>
          </a:p>
          <a:p>
            <a:pPr marL="742950" lvl="1" indent="-285750">
              <a:buFont typeface="Arial" panose="020B0604020202020204" pitchFamily="34" charset="0"/>
              <a:buChar char="•"/>
            </a:pPr>
            <a:r>
              <a:rPr lang="en-US" sz="1600" dirty="0">
                <a:latin typeface="Fira Sans" panose="020B0503050000020004" pitchFamily="34" charset="0"/>
                <a:ea typeface="Open Sans Light" panose="020B0606030504020204" pitchFamily="34" charset="0"/>
                <a:cs typeface="Open Sans Light" panose="020B0606030504020204" pitchFamily="34" charset="0"/>
              </a:rPr>
              <a:t>EC - $14.1m or 5%</a:t>
            </a:r>
          </a:p>
        </p:txBody>
      </p:sp>
      <p:sp>
        <p:nvSpPr>
          <p:cNvPr id="11" name="Footer Placeholder 4">
            <a:extLst>
              <a:ext uri="{FF2B5EF4-FFF2-40B4-BE49-F238E27FC236}">
                <a16:creationId xmlns:a16="http://schemas.microsoft.com/office/drawing/2014/main" id="{430743B9-C4B6-427C-22BB-BBE640B90EC1}"/>
              </a:ext>
            </a:extLst>
          </p:cNvPr>
          <p:cNvSpPr>
            <a:spLocks noGrp="1"/>
          </p:cNvSpPr>
          <p:nvPr>
            <p:ph type="ftr" sz="quarter" idx="11"/>
          </p:nvPr>
        </p:nvSpPr>
        <p:spPr>
          <a:xfrm>
            <a:off x="6517303" y="6323013"/>
            <a:ext cx="5104447" cy="365125"/>
          </a:xfrm>
        </p:spPr>
        <p:txBody>
          <a:bodyPr/>
          <a:lstStyle/>
          <a:p>
            <a:r>
              <a:rPr lang="en-US" sz="900" b="0" dirty="0">
                <a:latin typeface="Fira Sans" panose="020B0503050000020004" pitchFamily="34" charset="0"/>
              </a:rPr>
              <a:t>SUBMISSION BY THE TB ACCOUNTABILITY CONSORTIUM  </a:t>
            </a:r>
            <a:br>
              <a:rPr lang="en-US" sz="900" b="0" dirty="0">
                <a:latin typeface="Fira Sans" panose="020B0503050000020004" pitchFamily="34" charset="0"/>
              </a:rPr>
            </a:br>
            <a:r>
              <a:rPr lang="en-US" sz="900" b="0" dirty="0">
                <a:latin typeface="Fira Sans" panose="020B0503050000020004" pitchFamily="34" charset="0"/>
              </a:rPr>
              <a:t>TO THE SELECT COMMITTEE ON APPROPRIATIONS ON THE DIVISION OF REVENUE BILL</a:t>
            </a:r>
          </a:p>
        </p:txBody>
      </p:sp>
    </p:spTree>
    <p:extLst>
      <p:ext uri="{BB962C8B-B14F-4D97-AF65-F5344CB8AC3E}">
        <p14:creationId xmlns:p14="http://schemas.microsoft.com/office/powerpoint/2010/main" val="1295606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C21B3-50DE-E18C-E825-A26A23E8B1FF}"/>
              </a:ext>
            </a:extLst>
          </p:cNvPr>
          <p:cNvSpPr>
            <a:spLocks noGrp="1"/>
          </p:cNvSpPr>
          <p:nvPr>
            <p:ph type="title"/>
          </p:nvPr>
        </p:nvSpPr>
        <p:spPr/>
        <p:txBody>
          <a:bodyPr>
            <a:normAutofit/>
          </a:bodyPr>
          <a:lstStyle/>
          <a:p>
            <a:r>
              <a:rPr lang="en-US" sz="4000" dirty="0"/>
              <a:t>BROAD HR IMPACT</a:t>
            </a:r>
            <a:endParaRPr lang="en-ZA" sz="4000" dirty="0"/>
          </a:p>
        </p:txBody>
      </p:sp>
      <p:sp>
        <p:nvSpPr>
          <p:cNvPr id="6" name="Slide Number Placeholder 5">
            <a:extLst>
              <a:ext uri="{FF2B5EF4-FFF2-40B4-BE49-F238E27FC236}">
                <a16:creationId xmlns:a16="http://schemas.microsoft.com/office/drawing/2014/main" id="{D7D053CC-CFA3-475C-3DB3-67D4B78FBF72}"/>
              </a:ext>
            </a:extLst>
          </p:cNvPr>
          <p:cNvSpPr>
            <a:spLocks noGrp="1"/>
          </p:cNvSpPr>
          <p:nvPr>
            <p:ph type="sldNum" sz="quarter" idx="12"/>
          </p:nvPr>
        </p:nvSpPr>
        <p:spPr/>
        <p:txBody>
          <a:bodyPr/>
          <a:lstStyle/>
          <a:p>
            <a:fld id="{B62D39FB-2DBC-3C4B-A953-86ED90D1C1FC}" type="slidenum">
              <a:rPr lang="en-US" smtClean="0"/>
              <a:pPr/>
              <a:t>4</a:t>
            </a:fld>
            <a:endParaRPr lang="en-US" dirty="0"/>
          </a:p>
        </p:txBody>
      </p:sp>
      <p:pic>
        <p:nvPicPr>
          <p:cNvPr id="12" name="Picture 11">
            <a:extLst>
              <a:ext uri="{FF2B5EF4-FFF2-40B4-BE49-F238E27FC236}">
                <a16:creationId xmlns:a16="http://schemas.microsoft.com/office/drawing/2014/main" id="{C90642E6-87E4-E297-EAC3-A5F2189B533B}"/>
              </a:ext>
            </a:extLst>
          </p:cNvPr>
          <p:cNvPicPr/>
          <p:nvPr/>
        </p:nvPicPr>
        <p:blipFill>
          <a:blip r:embed="rId2"/>
          <a:stretch>
            <a:fillRect/>
          </a:stretch>
        </p:blipFill>
        <p:spPr>
          <a:xfrm>
            <a:off x="600207" y="3434017"/>
            <a:ext cx="4093713" cy="2810701"/>
          </a:xfrm>
          <a:prstGeom prst="rect">
            <a:avLst/>
          </a:prstGeom>
        </p:spPr>
      </p:pic>
      <p:pic>
        <p:nvPicPr>
          <p:cNvPr id="13" name="Picture 12">
            <a:extLst>
              <a:ext uri="{FF2B5EF4-FFF2-40B4-BE49-F238E27FC236}">
                <a16:creationId xmlns:a16="http://schemas.microsoft.com/office/drawing/2014/main" id="{689DEF0E-EC35-0176-B640-CF8496B6A668}"/>
              </a:ext>
            </a:extLst>
          </p:cNvPr>
          <p:cNvPicPr>
            <a:picLocks noChangeAspect="1"/>
          </p:cNvPicPr>
          <p:nvPr/>
        </p:nvPicPr>
        <p:blipFill>
          <a:blip r:embed="rId3"/>
          <a:srcRect l="9819" r="10753"/>
          <a:stretch/>
        </p:blipFill>
        <p:spPr>
          <a:xfrm>
            <a:off x="4379343" y="3442539"/>
            <a:ext cx="3789297" cy="2867496"/>
          </a:xfrm>
          <a:prstGeom prst="rect">
            <a:avLst/>
          </a:prstGeom>
        </p:spPr>
      </p:pic>
      <p:pic>
        <p:nvPicPr>
          <p:cNvPr id="7" name="Picture 6">
            <a:extLst>
              <a:ext uri="{FF2B5EF4-FFF2-40B4-BE49-F238E27FC236}">
                <a16:creationId xmlns:a16="http://schemas.microsoft.com/office/drawing/2014/main" id="{54B05692-4F7F-BC06-53B9-B0070825C702}"/>
              </a:ext>
            </a:extLst>
          </p:cNvPr>
          <p:cNvPicPr>
            <a:picLocks noChangeAspect="1"/>
          </p:cNvPicPr>
          <p:nvPr/>
        </p:nvPicPr>
        <p:blipFill>
          <a:blip r:embed="rId4"/>
          <a:stretch>
            <a:fillRect/>
          </a:stretch>
        </p:blipFill>
        <p:spPr>
          <a:xfrm>
            <a:off x="8168640" y="1758552"/>
            <a:ext cx="3671269" cy="4078577"/>
          </a:xfrm>
          <a:prstGeom prst="rect">
            <a:avLst/>
          </a:prstGeom>
        </p:spPr>
      </p:pic>
      <p:pic>
        <p:nvPicPr>
          <p:cNvPr id="8" name="Content Placeholder 7">
            <a:extLst>
              <a:ext uri="{FF2B5EF4-FFF2-40B4-BE49-F238E27FC236}">
                <a16:creationId xmlns:a16="http://schemas.microsoft.com/office/drawing/2014/main" id="{A69BE032-7C0C-359D-9070-892ADC2DC53C}"/>
              </a:ext>
            </a:extLst>
          </p:cNvPr>
          <p:cNvPicPr>
            <a:picLocks noGrp="1" noChangeAspect="1"/>
          </p:cNvPicPr>
          <p:nvPr>
            <p:ph idx="1"/>
          </p:nvPr>
        </p:nvPicPr>
        <p:blipFill>
          <a:blip r:embed="rId5"/>
          <a:stretch>
            <a:fillRect/>
          </a:stretch>
        </p:blipFill>
        <p:spPr>
          <a:xfrm>
            <a:off x="1225469" y="1111375"/>
            <a:ext cx="6272613" cy="2322642"/>
          </a:xfrm>
          <a:prstGeom prst="rect">
            <a:avLst/>
          </a:prstGeom>
        </p:spPr>
      </p:pic>
      <p:sp>
        <p:nvSpPr>
          <p:cNvPr id="9" name="Footer Placeholder 4">
            <a:extLst>
              <a:ext uri="{FF2B5EF4-FFF2-40B4-BE49-F238E27FC236}">
                <a16:creationId xmlns:a16="http://schemas.microsoft.com/office/drawing/2014/main" id="{16D893C7-C064-8AE8-1E86-C14D82BE99C1}"/>
              </a:ext>
            </a:extLst>
          </p:cNvPr>
          <p:cNvSpPr>
            <a:spLocks noGrp="1"/>
          </p:cNvSpPr>
          <p:nvPr>
            <p:ph type="ftr" sz="quarter" idx="11"/>
          </p:nvPr>
        </p:nvSpPr>
        <p:spPr>
          <a:xfrm>
            <a:off x="6567341" y="6314597"/>
            <a:ext cx="5054409" cy="365125"/>
          </a:xfrm>
        </p:spPr>
        <p:txBody>
          <a:bodyPr/>
          <a:lstStyle/>
          <a:p>
            <a:r>
              <a:rPr lang="en-US" sz="900" b="0" dirty="0">
                <a:latin typeface="Fira Sans" panose="020B0503050000020004" pitchFamily="34" charset="0"/>
              </a:rPr>
              <a:t>SUBMISSION BY THE TB ACCOUNTABILITY CONSORTIUM  </a:t>
            </a:r>
            <a:br>
              <a:rPr lang="en-US" sz="900" b="0" dirty="0">
                <a:latin typeface="Fira Sans" panose="020B0503050000020004" pitchFamily="34" charset="0"/>
              </a:rPr>
            </a:br>
            <a:r>
              <a:rPr lang="en-US" sz="900" b="0" dirty="0">
                <a:latin typeface="Fira Sans" panose="020B0503050000020004" pitchFamily="34" charset="0"/>
              </a:rPr>
              <a:t>TO THE SELECT COMMITTEE ON APPROPRIATIONS ON THE DIVISION OF REVENUE BILL</a:t>
            </a:r>
          </a:p>
        </p:txBody>
      </p:sp>
      <p:sp>
        <p:nvSpPr>
          <p:cNvPr id="11" name="Date Placeholder 3">
            <a:extLst>
              <a:ext uri="{FF2B5EF4-FFF2-40B4-BE49-F238E27FC236}">
                <a16:creationId xmlns:a16="http://schemas.microsoft.com/office/drawing/2014/main" id="{FBFCDD91-3A48-04ED-108D-16487B848A59}"/>
              </a:ext>
            </a:extLst>
          </p:cNvPr>
          <p:cNvSpPr>
            <a:spLocks noGrp="1"/>
          </p:cNvSpPr>
          <p:nvPr>
            <p:ph type="dt" sz="half" idx="10"/>
          </p:nvPr>
        </p:nvSpPr>
        <p:spPr>
          <a:xfrm>
            <a:off x="248370" y="6308032"/>
            <a:ext cx="1355725" cy="365125"/>
          </a:xfrm>
        </p:spPr>
        <p:txBody>
          <a:bodyPr/>
          <a:lstStyle/>
          <a:p>
            <a:r>
              <a:rPr lang="en-US" dirty="0"/>
              <a:t>4 April 2025</a:t>
            </a:r>
          </a:p>
        </p:txBody>
      </p:sp>
    </p:spTree>
    <p:extLst>
      <p:ext uri="{BB962C8B-B14F-4D97-AF65-F5344CB8AC3E}">
        <p14:creationId xmlns:p14="http://schemas.microsoft.com/office/powerpoint/2010/main" val="3681627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78D84-AF80-8498-C985-E91AD7B4E32C}"/>
              </a:ext>
            </a:extLst>
          </p:cNvPr>
          <p:cNvSpPr>
            <a:spLocks noGrp="1"/>
          </p:cNvSpPr>
          <p:nvPr>
            <p:ph type="title"/>
          </p:nvPr>
        </p:nvSpPr>
        <p:spPr>
          <a:xfrm>
            <a:off x="600205" y="236733"/>
            <a:ext cx="10018633" cy="840505"/>
          </a:xfrm>
        </p:spPr>
        <p:txBody>
          <a:bodyPr>
            <a:normAutofit/>
          </a:bodyPr>
          <a:lstStyle/>
          <a:p>
            <a:r>
              <a:rPr lang="en-US" sz="4000" dirty="0"/>
              <a:t>THE STATE OF TB IN SOUTH AFRICA</a:t>
            </a:r>
          </a:p>
        </p:txBody>
      </p:sp>
      <p:sp>
        <p:nvSpPr>
          <p:cNvPr id="3" name="Content Placeholder 2">
            <a:extLst>
              <a:ext uri="{FF2B5EF4-FFF2-40B4-BE49-F238E27FC236}">
                <a16:creationId xmlns:a16="http://schemas.microsoft.com/office/drawing/2014/main" id="{B85ED9E3-F32C-E76E-E80E-3AB599EF54AB}"/>
              </a:ext>
            </a:extLst>
          </p:cNvPr>
          <p:cNvSpPr>
            <a:spLocks noGrp="1"/>
          </p:cNvSpPr>
          <p:nvPr>
            <p:ph idx="1"/>
          </p:nvPr>
        </p:nvSpPr>
        <p:spPr>
          <a:xfrm>
            <a:off x="600205" y="1291501"/>
            <a:ext cx="10606275" cy="4815747"/>
          </a:xfrm>
        </p:spPr>
        <p:txBody>
          <a:bodyPr>
            <a:noAutofit/>
          </a:bodyPr>
          <a:lstStyle/>
          <a:p>
            <a:pPr>
              <a:lnSpc>
                <a:spcPct val="100000"/>
              </a:lnSpc>
              <a:buFont typeface="Wingdings" panose="05000000000000000000" pitchFamily="2" charset="2"/>
              <a:buChar char="q"/>
            </a:pPr>
            <a:r>
              <a:rPr lang="en-ZA" sz="1800" dirty="0">
                <a:latin typeface="Fira Sans" panose="020B0503050000020004" pitchFamily="34" charset="0"/>
              </a:rPr>
              <a:t> </a:t>
            </a:r>
            <a:r>
              <a:rPr lang="en-ZA" sz="1900" dirty="0">
                <a:latin typeface="Fira Sans" panose="020B0503050000020004" pitchFamily="34" charset="0"/>
              </a:rPr>
              <a:t>TB remains the leading cause of death in South Africa with estimated 56 000 deaths annually.  </a:t>
            </a:r>
          </a:p>
          <a:p>
            <a:pPr>
              <a:lnSpc>
                <a:spcPct val="100000"/>
              </a:lnSpc>
              <a:buFont typeface="Wingdings" panose="05000000000000000000" pitchFamily="2" charset="2"/>
              <a:buChar char="q"/>
            </a:pPr>
            <a:r>
              <a:rPr lang="en-ZA" sz="1900" dirty="0">
                <a:latin typeface="Fira Sans" panose="020B0503050000020004" pitchFamily="34" charset="0"/>
              </a:rPr>
              <a:t>An estimated 270 000 people contracted TB in South Africa  in 2023 </a:t>
            </a:r>
          </a:p>
          <a:p>
            <a:pPr>
              <a:lnSpc>
                <a:spcPct val="100000"/>
              </a:lnSpc>
              <a:buFont typeface="Wingdings" panose="05000000000000000000" pitchFamily="2" charset="2"/>
              <a:buChar char="q"/>
            </a:pPr>
            <a:r>
              <a:rPr lang="en-ZA" sz="1900" dirty="0">
                <a:latin typeface="Fira Sans" panose="020B0503050000020004" pitchFamily="34" charset="0"/>
              </a:rPr>
              <a:t>It is encouraging to note that since 2015 the annual death rate has declined significantly largely as result of the sharp rise in people living with HIV initiated into life saving Anti-Retroviral Treatment (ART). </a:t>
            </a:r>
          </a:p>
          <a:p>
            <a:pPr>
              <a:lnSpc>
                <a:spcPct val="100000"/>
              </a:lnSpc>
              <a:buFont typeface="Wingdings" panose="05000000000000000000" pitchFamily="2" charset="2"/>
              <a:buChar char="q"/>
            </a:pPr>
            <a:r>
              <a:rPr lang="en-ZA" sz="1900" dirty="0">
                <a:latin typeface="Fira Sans" panose="020B0503050000020004" pitchFamily="34" charset="0"/>
              </a:rPr>
              <a:t>HIV/AIDS remains the significant contributor to TB mortality with estimated 57% of deaths diagnosed in hospital, which is often too late</a:t>
            </a:r>
          </a:p>
          <a:p>
            <a:pPr>
              <a:lnSpc>
                <a:spcPct val="100000"/>
              </a:lnSpc>
              <a:buFont typeface="Wingdings" panose="05000000000000000000" pitchFamily="2" charset="2"/>
              <a:buChar char="q"/>
            </a:pPr>
            <a:r>
              <a:rPr lang="en-ZA" sz="1900" dirty="0">
                <a:latin typeface="Fira Sans" panose="020B0503050000020004" pitchFamily="34" charset="0"/>
              </a:rPr>
              <a:t> South Africa has 10 years to meet the WHO’s End TB targets </a:t>
            </a:r>
          </a:p>
          <a:p>
            <a:pPr marL="228600" lvl="1">
              <a:lnSpc>
                <a:spcPct val="100000"/>
              </a:lnSpc>
              <a:spcBef>
                <a:spcPts val="1000"/>
              </a:spcBef>
              <a:buFont typeface="Wingdings" panose="05000000000000000000" pitchFamily="2" charset="2"/>
              <a:buChar char="q"/>
            </a:pPr>
            <a:r>
              <a:rPr lang="en-US" sz="1900" dirty="0">
                <a:latin typeface="Fira Sans" panose="020B0503050000020004" pitchFamily="34" charset="0"/>
              </a:rPr>
              <a:t>Incidence rates have reached the 2025 End TB Strategy targets, SA still has to increase the treatment coverage rate by 13% and reducing TB deaths by 46,000 per year. </a:t>
            </a:r>
          </a:p>
          <a:p>
            <a:pPr marL="228600" lvl="1">
              <a:lnSpc>
                <a:spcPct val="100000"/>
              </a:lnSpc>
              <a:spcBef>
                <a:spcPts val="1000"/>
              </a:spcBef>
              <a:buFont typeface="Wingdings" panose="05000000000000000000" pitchFamily="2" charset="2"/>
              <a:buChar char="q"/>
            </a:pPr>
            <a:r>
              <a:rPr lang="en-US" sz="1900" dirty="0">
                <a:latin typeface="Fira Sans" panose="020B0503050000020004" pitchFamily="34" charset="0"/>
              </a:rPr>
              <a:t>There are about 65 000 people who are termed “missing”. They know they have TB but are not on treatment. </a:t>
            </a:r>
            <a:endParaRPr lang="en-ZA" sz="1900" dirty="0">
              <a:highlight>
                <a:srgbClr val="FFEC02"/>
              </a:highlight>
              <a:latin typeface="Fira Sans" panose="020B0503050000020004" pitchFamily="34" charset="0"/>
            </a:endParaRPr>
          </a:p>
        </p:txBody>
      </p:sp>
      <p:sp>
        <p:nvSpPr>
          <p:cNvPr id="6" name="Slide Number Placeholder 5">
            <a:extLst>
              <a:ext uri="{FF2B5EF4-FFF2-40B4-BE49-F238E27FC236}">
                <a16:creationId xmlns:a16="http://schemas.microsoft.com/office/drawing/2014/main" id="{9BBFC415-CC6A-C7F6-9164-36923A556569}"/>
              </a:ext>
            </a:extLst>
          </p:cNvPr>
          <p:cNvSpPr>
            <a:spLocks noGrp="1"/>
          </p:cNvSpPr>
          <p:nvPr>
            <p:ph type="sldNum" sz="quarter" idx="12"/>
          </p:nvPr>
        </p:nvSpPr>
        <p:spPr/>
        <p:txBody>
          <a:bodyPr/>
          <a:lstStyle/>
          <a:p>
            <a:fld id="{B62D39FB-2DBC-3C4B-A953-86ED90D1C1FC}" type="slidenum">
              <a:rPr lang="en-US" smtClean="0"/>
              <a:pPr/>
              <a:t>5</a:t>
            </a:fld>
            <a:endParaRPr lang="en-US"/>
          </a:p>
        </p:txBody>
      </p:sp>
      <p:sp>
        <p:nvSpPr>
          <p:cNvPr id="4" name="Date Placeholder 3">
            <a:extLst>
              <a:ext uri="{FF2B5EF4-FFF2-40B4-BE49-F238E27FC236}">
                <a16:creationId xmlns:a16="http://schemas.microsoft.com/office/drawing/2014/main" id="{03EB9A2C-063C-58D1-10B9-E7ED956CDBD8}"/>
              </a:ext>
            </a:extLst>
          </p:cNvPr>
          <p:cNvSpPr>
            <a:spLocks noGrp="1"/>
          </p:cNvSpPr>
          <p:nvPr>
            <p:ph type="dt" sz="half" idx="10"/>
          </p:nvPr>
        </p:nvSpPr>
        <p:spPr>
          <a:xfrm>
            <a:off x="177941" y="6321511"/>
            <a:ext cx="980299" cy="365125"/>
          </a:xfrm>
        </p:spPr>
        <p:txBody>
          <a:bodyPr/>
          <a:lstStyle/>
          <a:p>
            <a:r>
              <a:rPr lang="en-ZA" dirty="0"/>
              <a:t>4 April 2025</a:t>
            </a:r>
            <a:endParaRPr lang="en-US" dirty="0"/>
          </a:p>
        </p:txBody>
      </p:sp>
      <p:sp>
        <p:nvSpPr>
          <p:cNvPr id="7" name="Footer Placeholder 4">
            <a:extLst>
              <a:ext uri="{FF2B5EF4-FFF2-40B4-BE49-F238E27FC236}">
                <a16:creationId xmlns:a16="http://schemas.microsoft.com/office/drawing/2014/main" id="{D31EA810-3640-C68A-A744-96DE100CDF1E}"/>
              </a:ext>
            </a:extLst>
          </p:cNvPr>
          <p:cNvSpPr>
            <a:spLocks noGrp="1"/>
          </p:cNvSpPr>
          <p:nvPr>
            <p:ph type="ftr" sz="quarter" idx="11"/>
          </p:nvPr>
        </p:nvSpPr>
        <p:spPr>
          <a:xfrm>
            <a:off x="6454324" y="6312751"/>
            <a:ext cx="4960938" cy="365125"/>
          </a:xfrm>
        </p:spPr>
        <p:txBody>
          <a:bodyPr/>
          <a:lstStyle/>
          <a:p>
            <a:r>
              <a:rPr lang="en-US" sz="900" b="0" dirty="0">
                <a:latin typeface="Fira Sans" panose="020B0503050000020004" pitchFamily="34" charset="0"/>
              </a:rPr>
              <a:t>SUBMISSION BY THE TB ACCOUNTABILITY CONSORTIUM  </a:t>
            </a:r>
            <a:br>
              <a:rPr lang="en-US" sz="900" b="0" dirty="0">
                <a:latin typeface="Fira Sans" panose="020B0503050000020004" pitchFamily="34" charset="0"/>
              </a:rPr>
            </a:br>
            <a:r>
              <a:rPr lang="en-US" sz="900" b="0" dirty="0">
                <a:latin typeface="Fira Sans" panose="020B0503050000020004" pitchFamily="34" charset="0"/>
              </a:rPr>
              <a:t>TO THE SELECT COMMITTEE ON APPROPRIATIONS ON THE DIVISION OF REVENUE BILL</a:t>
            </a:r>
          </a:p>
        </p:txBody>
      </p:sp>
    </p:spTree>
    <p:extLst>
      <p:ext uri="{BB962C8B-B14F-4D97-AF65-F5344CB8AC3E}">
        <p14:creationId xmlns:p14="http://schemas.microsoft.com/office/powerpoint/2010/main" val="1232813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39C81-9D25-E998-D7BF-CAD22520614A}"/>
              </a:ext>
            </a:extLst>
          </p:cNvPr>
          <p:cNvSpPr>
            <a:spLocks noGrp="1"/>
          </p:cNvSpPr>
          <p:nvPr>
            <p:ph type="title"/>
          </p:nvPr>
        </p:nvSpPr>
        <p:spPr>
          <a:xfrm>
            <a:off x="600206" y="236733"/>
            <a:ext cx="10199874" cy="840505"/>
          </a:xfrm>
        </p:spPr>
        <p:txBody>
          <a:bodyPr>
            <a:normAutofit/>
          </a:bodyPr>
          <a:lstStyle/>
          <a:p>
            <a:r>
              <a:rPr lang="en-ZA" sz="4000" dirty="0"/>
              <a:t>SA’S AMBITIOUS END TB CAMPAIGN </a:t>
            </a:r>
          </a:p>
        </p:txBody>
      </p:sp>
      <p:sp>
        <p:nvSpPr>
          <p:cNvPr id="3" name="Content Placeholder 2">
            <a:extLst>
              <a:ext uri="{FF2B5EF4-FFF2-40B4-BE49-F238E27FC236}">
                <a16:creationId xmlns:a16="http://schemas.microsoft.com/office/drawing/2014/main" id="{BA6D3F4F-084D-33D2-BAE8-A715ADD6A333}"/>
              </a:ext>
            </a:extLst>
          </p:cNvPr>
          <p:cNvSpPr>
            <a:spLocks noGrp="1"/>
          </p:cNvSpPr>
          <p:nvPr>
            <p:ph idx="1"/>
          </p:nvPr>
        </p:nvSpPr>
        <p:spPr>
          <a:xfrm>
            <a:off x="600207" y="1603332"/>
            <a:ext cx="10311634" cy="4233797"/>
          </a:xfrm>
        </p:spPr>
        <p:txBody>
          <a:bodyPr>
            <a:normAutofit/>
          </a:bodyPr>
          <a:lstStyle/>
          <a:p>
            <a:pPr>
              <a:buFont typeface="Wingdings" panose="05000000000000000000" pitchFamily="2" charset="2"/>
              <a:buChar char="q"/>
            </a:pPr>
            <a:r>
              <a:rPr lang="en-US" sz="2400" dirty="0">
                <a:latin typeface="Fira Sans" panose="020B0503050000020004" pitchFamily="34" charset="0"/>
              </a:rPr>
              <a:t>Over the last 10 years the national TB </a:t>
            </a:r>
            <a:r>
              <a:rPr lang="en-US" sz="2400" dirty="0" err="1">
                <a:latin typeface="Fira Sans" panose="020B0503050000020004" pitchFamily="34" charset="0"/>
              </a:rPr>
              <a:t>Programme</a:t>
            </a:r>
            <a:r>
              <a:rPr lang="en-US" sz="2400" dirty="0">
                <a:latin typeface="Fira Sans" panose="020B0503050000020004" pitchFamily="34" charset="0"/>
              </a:rPr>
              <a:t> has halved TB incidence, increased TB case finding and reduced deaths. </a:t>
            </a:r>
          </a:p>
          <a:p>
            <a:pPr>
              <a:buFont typeface="Wingdings" panose="05000000000000000000" pitchFamily="2" charset="2"/>
              <a:buChar char="q"/>
            </a:pPr>
            <a:r>
              <a:rPr lang="en-US" sz="2400" dirty="0">
                <a:latin typeface="Fira Sans" panose="020B0503050000020004" pitchFamily="34" charset="0"/>
              </a:rPr>
              <a:t>But this is not enough</a:t>
            </a:r>
          </a:p>
          <a:p>
            <a:pPr>
              <a:buFont typeface="Wingdings" panose="05000000000000000000" pitchFamily="2" charset="2"/>
              <a:buChar char="q"/>
            </a:pPr>
            <a:r>
              <a:rPr lang="en-US" sz="2000" dirty="0">
                <a:latin typeface="Fira Sans" panose="020B0503050000020004" pitchFamily="34" charset="0"/>
              </a:rPr>
              <a:t> </a:t>
            </a:r>
            <a:r>
              <a:rPr lang="en-US" sz="2400" dirty="0">
                <a:latin typeface="Fira Sans" panose="020B0503050000020004" pitchFamily="34" charset="0"/>
              </a:rPr>
              <a:t>South Africa’s TB </a:t>
            </a:r>
            <a:r>
              <a:rPr lang="en-US" sz="2400" dirty="0" err="1">
                <a:latin typeface="Fira Sans" panose="020B0503050000020004" pitchFamily="34" charset="0"/>
              </a:rPr>
              <a:t>programme</a:t>
            </a:r>
            <a:r>
              <a:rPr lang="en-US" sz="2400" dirty="0">
                <a:latin typeface="Fira Sans" panose="020B0503050000020004" pitchFamily="34" charset="0"/>
              </a:rPr>
              <a:t> has launched the End TB Campaign which aims to test 5 million people in 2025/26. </a:t>
            </a:r>
          </a:p>
          <a:p>
            <a:pPr>
              <a:buFont typeface="Wingdings" panose="05000000000000000000" pitchFamily="2" charset="2"/>
              <a:buChar char="q"/>
            </a:pPr>
            <a:r>
              <a:rPr lang="en-US" sz="2400" dirty="0">
                <a:latin typeface="Fira Sans" panose="020B0503050000020004" pitchFamily="34" charset="0"/>
              </a:rPr>
              <a:t>This will involve diagnosing 250,000 new cases. This is expected to lead to a projected 29% reduction in TB incidence and a 41% reduction in mortality by 2035. </a:t>
            </a:r>
            <a:endParaRPr lang="en-US" sz="2400" dirty="0">
              <a:highlight>
                <a:srgbClr val="FFEC02"/>
              </a:highlight>
              <a:latin typeface="Fira Sans" panose="020B0503050000020004" pitchFamily="34" charset="0"/>
            </a:endParaRPr>
          </a:p>
          <a:p>
            <a:pPr>
              <a:buFont typeface="Wingdings" panose="05000000000000000000" pitchFamily="2" charset="2"/>
              <a:buChar char="q"/>
            </a:pPr>
            <a:r>
              <a:rPr lang="en-US" sz="2400" dirty="0">
                <a:latin typeface="Fira Sans" panose="020B0503050000020004" pitchFamily="34" charset="0"/>
              </a:rPr>
              <a:t>To achieve our End TB targets we need accelerate case finding and scale up testing as recommended in the End TB campaign. </a:t>
            </a:r>
            <a:endParaRPr lang="en-ZA" dirty="0"/>
          </a:p>
        </p:txBody>
      </p:sp>
      <p:sp>
        <p:nvSpPr>
          <p:cNvPr id="4" name="Date Placeholder 3">
            <a:extLst>
              <a:ext uri="{FF2B5EF4-FFF2-40B4-BE49-F238E27FC236}">
                <a16:creationId xmlns:a16="http://schemas.microsoft.com/office/drawing/2014/main" id="{5B1A1D0C-C55B-5157-6C75-766861E9762D}"/>
              </a:ext>
            </a:extLst>
          </p:cNvPr>
          <p:cNvSpPr>
            <a:spLocks noGrp="1"/>
          </p:cNvSpPr>
          <p:nvPr>
            <p:ph type="dt" sz="half" idx="10"/>
          </p:nvPr>
        </p:nvSpPr>
        <p:spPr>
          <a:xfrm>
            <a:off x="148555" y="6358143"/>
            <a:ext cx="903301" cy="365125"/>
          </a:xfrm>
        </p:spPr>
        <p:txBody>
          <a:bodyPr/>
          <a:lstStyle/>
          <a:p>
            <a:r>
              <a:rPr lang="en-US" dirty="0"/>
              <a:t>4 April 2025 </a:t>
            </a:r>
          </a:p>
        </p:txBody>
      </p:sp>
      <p:sp>
        <p:nvSpPr>
          <p:cNvPr id="6" name="Slide Number Placeholder 5">
            <a:extLst>
              <a:ext uri="{FF2B5EF4-FFF2-40B4-BE49-F238E27FC236}">
                <a16:creationId xmlns:a16="http://schemas.microsoft.com/office/drawing/2014/main" id="{7D9CB40B-53A6-09C9-C987-6D8D1029C837}"/>
              </a:ext>
            </a:extLst>
          </p:cNvPr>
          <p:cNvSpPr>
            <a:spLocks noGrp="1"/>
          </p:cNvSpPr>
          <p:nvPr>
            <p:ph type="sldNum" sz="quarter" idx="12"/>
          </p:nvPr>
        </p:nvSpPr>
        <p:spPr/>
        <p:txBody>
          <a:bodyPr/>
          <a:lstStyle/>
          <a:p>
            <a:fld id="{B62D39FB-2DBC-3C4B-A953-86ED90D1C1FC}" type="slidenum">
              <a:rPr lang="en-US" smtClean="0"/>
              <a:pPr/>
              <a:t>6</a:t>
            </a:fld>
            <a:endParaRPr lang="en-US" dirty="0"/>
          </a:p>
        </p:txBody>
      </p:sp>
      <p:sp>
        <p:nvSpPr>
          <p:cNvPr id="7" name="Footer Placeholder 4">
            <a:extLst>
              <a:ext uri="{FF2B5EF4-FFF2-40B4-BE49-F238E27FC236}">
                <a16:creationId xmlns:a16="http://schemas.microsoft.com/office/drawing/2014/main" id="{93E4171E-A21F-57C1-B6E3-86F91F0AEA9D}"/>
              </a:ext>
            </a:extLst>
          </p:cNvPr>
          <p:cNvSpPr>
            <a:spLocks noGrp="1"/>
          </p:cNvSpPr>
          <p:nvPr>
            <p:ph type="ftr" sz="quarter" idx="11"/>
          </p:nvPr>
        </p:nvSpPr>
        <p:spPr>
          <a:xfrm>
            <a:off x="6461441" y="6308032"/>
            <a:ext cx="4948238" cy="365125"/>
          </a:xfrm>
        </p:spPr>
        <p:txBody>
          <a:bodyPr/>
          <a:lstStyle/>
          <a:p>
            <a:r>
              <a:rPr lang="en-US" sz="900" b="0" dirty="0">
                <a:latin typeface="Fira Sans" panose="020B0503050000020004" pitchFamily="34" charset="0"/>
              </a:rPr>
              <a:t>SUBMISSION BY THE TB ACCOUNTABILITY CONSORTIUM  </a:t>
            </a:r>
            <a:br>
              <a:rPr lang="en-US" sz="900" b="0" dirty="0">
                <a:latin typeface="Fira Sans" panose="020B0503050000020004" pitchFamily="34" charset="0"/>
              </a:rPr>
            </a:br>
            <a:r>
              <a:rPr lang="en-US" sz="900" b="0" dirty="0">
                <a:latin typeface="Fira Sans" panose="020B0503050000020004" pitchFamily="34" charset="0"/>
              </a:rPr>
              <a:t>TO THE SELECT COMMITTEE ON APPROPRIATIONS ON THE DIVISION OF REVENUE BILL</a:t>
            </a:r>
          </a:p>
        </p:txBody>
      </p:sp>
    </p:spTree>
    <p:extLst>
      <p:ext uri="{BB962C8B-B14F-4D97-AF65-F5344CB8AC3E}">
        <p14:creationId xmlns:p14="http://schemas.microsoft.com/office/powerpoint/2010/main" val="2947136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329C8-6EE0-02BC-9AF5-7F687B53B308}"/>
              </a:ext>
            </a:extLst>
          </p:cNvPr>
          <p:cNvSpPr>
            <a:spLocks noGrp="1"/>
          </p:cNvSpPr>
          <p:nvPr>
            <p:ph type="title"/>
          </p:nvPr>
        </p:nvSpPr>
        <p:spPr>
          <a:xfrm>
            <a:off x="529085" y="576688"/>
            <a:ext cx="10566377" cy="840505"/>
          </a:xfrm>
        </p:spPr>
        <p:txBody>
          <a:bodyPr>
            <a:noAutofit/>
          </a:bodyPr>
          <a:lstStyle/>
          <a:p>
            <a:r>
              <a:rPr lang="en-ZA" sz="4000" dirty="0"/>
              <a:t>THERE ARE RISKS TO IMPLEMENT THE CAMPAIGN</a:t>
            </a:r>
          </a:p>
        </p:txBody>
      </p:sp>
      <p:sp>
        <p:nvSpPr>
          <p:cNvPr id="3" name="Content Placeholder 2">
            <a:extLst>
              <a:ext uri="{FF2B5EF4-FFF2-40B4-BE49-F238E27FC236}">
                <a16:creationId xmlns:a16="http://schemas.microsoft.com/office/drawing/2014/main" id="{060EE178-E550-03C7-B1C5-B38E4987F003}"/>
              </a:ext>
            </a:extLst>
          </p:cNvPr>
          <p:cNvSpPr>
            <a:spLocks noGrp="1"/>
          </p:cNvSpPr>
          <p:nvPr>
            <p:ph idx="1"/>
          </p:nvPr>
        </p:nvSpPr>
        <p:spPr>
          <a:xfrm>
            <a:off x="443320" y="1372689"/>
            <a:ext cx="11219593" cy="5300468"/>
          </a:xfrm>
        </p:spPr>
        <p:txBody>
          <a:bodyPr>
            <a:normAutofit/>
          </a:bodyPr>
          <a:lstStyle/>
          <a:p>
            <a:pPr lvl="1">
              <a:lnSpc>
                <a:spcPct val="110000"/>
              </a:lnSpc>
              <a:buFont typeface="Wingdings" panose="05000000000000000000" pitchFamily="2" charset="2"/>
              <a:buChar char="q"/>
            </a:pPr>
            <a:r>
              <a:rPr lang="en-US" sz="1800" dirty="0">
                <a:latin typeface="Fira Sans" panose="020B0503050000020004" pitchFamily="34" charset="0"/>
              </a:rPr>
              <a:t>Provinces are responsible for the implementation of National Health Policies which include the implementation of National TB programme strategy </a:t>
            </a:r>
          </a:p>
          <a:p>
            <a:pPr lvl="1">
              <a:lnSpc>
                <a:spcPct val="110000"/>
              </a:lnSpc>
              <a:buFont typeface="Wingdings" panose="05000000000000000000" pitchFamily="2" charset="2"/>
              <a:buChar char="q"/>
            </a:pPr>
            <a:r>
              <a:rPr lang="en-US" sz="1800" dirty="0">
                <a:latin typeface="Fira Sans" panose="020B0503050000020004" pitchFamily="34" charset="0"/>
              </a:rPr>
              <a:t>To perform this function provinces are funded through the provincial equitable share based on a revised health component formula that includes health care </a:t>
            </a:r>
            <a:r>
              <a:rPr lang="en-US" sz="1800" dirty="0" err="1">
                <a:latin typeface="Fira Sans" panose="020B0503050000020004" pitchFamily="34" charset="0"/>
              </a:rPr>
              <a:t>utilisation</a:t>
            </a:r>
            <a:r>
              <a:rPr lang="en-US" sz="1800" dirty="0">
                <a:latin typeface="Fira Sans" panose="020B0503050000020004" pitchFamily="34" charset="0"/>
              </a:rPr>
              <a:t>. Excess mortality as a proxy for unmet health need, multi deprivation indexes as proxy for the social determinants of health which include poverty, education and income</a:t>
            </a:r>
          </a:p>
          <a:p>
            <a:pPr lvl="1">
              <a:lnSpc>
                <a:spcPct val="110000"/>
              </a:lnSpc>
              <a:buFont typeface="Wingdings" panose="05000000000000000000" pitchFamily="2" charset="2"/>
              <a:buChar char="q"/>
            </a:pPr>
            <a:r>
              <a:rPr lang="en-US" sz="1800" dirty="0">
                <a:latin typeface="Fira Sans" panose="020B0503050000020004" pitchFamily="34" charset="0"/>
              </a:rPr>
              <a:t>While we welcome the R28 billion addition to the equitable share, provincial resource allocation processes are shaped by historical spending with limited room for fully implementing national policies. </a:t>
            </a:r>
          </a:p>
          <a:p>
            <a:pPr lvl="1">
              <a:lnSpc>
                <a:spcPct val="110000"/>
              </a:lnSpc>
              <a:buFont typeface="Wingdings" panose="05000000000000000000" pitchFamily="2" charset="2"/>
              <a:buChar char="q"/>
            </a:pPr>
            <a:r>
              <a:rPr lang="en-US" sz="1800" dirty="0">
                <a:latin typeface="Fira Sans" panose="020B0503050000020004" pitchFamily="34" charset="0"/>
              </a:rPr>
              <a:t>While the additional allocations will fund sector wage increases , allowance for employment of 800 health care professionals . The concern remains that not enough money will be allocated to meet the funding needs of the end TB campaign</a:t>
            </a:r>
          </a:p>
          <a:p>
            <a:pPr lvl="1">
              <a:lnSpc>
                <a:spcPct val="110000"/>
              </a:lnSpc>
              <a:buFont typeface="Wingdings" panose="05000000000000000000" pitchFamily="2" charset="2"/>
              <a:buChar char="q"/>
            </a:pPr>
            <a:r>
              <a:rPr lang="en-US" sz="1800" dirty="0">
                <a:latin typeface="Fira Sans" panose="020B0503050000020004" pitchFamily="34" charset="0"/>
              </a:rPr>
              <a:t>The reduction in overseas development assistance will further weaken district health capacity with the loss of 15 000 front line health care workers which will impact the effective implementation of the END TB Strategy  </a:t>
            </a:r>
          </a:p>
          <a:p>
            <a:endParaRPr lang="en-ZA" dirty="0"/>
          </a:p>
        </p:txBody>
      </p:sp>
      <p:sp>
        <p:nvSpPr>
          <p:cNvPr id="6" name="Slide Number Placeholder 5">
            <a:extLst>
              <a:ext uri="{FF2B5EF4-FFF2-40B4-BE49-F238E27FC236}">
                <a16:creationId xmlns:a16="http://schemas.microsoft.com/office/drawing/2014/main" id="{D0AD6B32-71A0-A8EA-9986-11690DA17D62}"/>
              </a:ext>
            </a:extLst>
          </p:cNvPr>
          <p:cNvSpPr>
            <a:spLocks noGrp="1"/>
          </p:cNvSpPr>
          <p:nvPr>
            <p:ph type="sldNum" sz="quarter" idx="12"/>
          </p:nvPr>
        </p:nvSpPr>
        <p:spPr/>
        <p:txBody>
          <a:bodyPr/>
          <a:lstStyle/>
          <a:p>
            <a:fld id="{B62D39FB-2DBC-3C4B-A953-86ED90D1C1FC}" type="slidenum">
              <a:rPr lang="en-US" smtClean="0"/>
              <a:pPr/>
              <a:t>7</a:t>
            </a:fld>
            <a:endParaRPr lang="en-US" dirty="0"/>
          </a:p>
        </p:txBody>
      </p:sp>
      <p:sp>
        <p:nvSpPr>
          <p:cNvPr id="7" name="Footer Placeholder 4">
            <a:extLst>
              <a:ext uri="{FF2B5EF4-FFF2-40B4-BE49-F238E27FC236}">
                <a16:creationId xmlns:a16="http://schemas.microsoft.com/office/drawing/2014/main" id="{7087A49C-D045-BA95-3DB7-071564AF5ED2}"/>
              </a:ext>
            </a:extLst>
          </p:cNvPr>
          <p:cNvSpPr>
            <a:spLocks noGrp="1"/>
          </p:cNvSpPr>
          <p:nvPr>
            <p:ph type="ftr" sz="quarter" idx="11"/>
          </p:nvPr>
        </p:nvSpPr>
        <p:spPr>
          <a:xfrm>
            <a:off x="6583342" y="6358139"/>
            <a:ext cx="5038408" cy="365125"/>
          </a:xfrm>
        </p:spPr>
        <p:txBody>
          <a:bodyPr/>
          <a:lstStyle/>
          <a:p>
            <a:r>
              <a:rPr lang="en-US" sz="900" b="0" dirty="0">
                <a:latin typeface="Fira Sans" panose="020B0503050000020004" pitchFamily="34" charset="0"/>
              </a:rPr>
              <a:t>SUBMISSION BY THE TB ACCOUNTABILITY CONSORTIUM  </a:t>
            </a:r>
            <a:br>
              <a:rPr lang="en-US" sz="900" b="0" dirty="0">
                <a:latin typeface="Fira Sans" panose="020B0503050000020004" pitchFamily="34" charset="0"/>
              </a:rPr>
            </a:br>
            <a:r>
              <a:rPr lang="en-US" sz="900" b="0" dirty="0">
                <a:latin typeface="Fira Sans" panose="020B0503050000020004" pitchFamily="34" charset="0"/>
              </a:rPr>
              <a:t>TO THE SELECT COMMITTEE ON APPROPRIATIONS ON THE DIVISION OF REVENUE BILL</a:t>
            </a:r>
          </a:p>
        </p:txBody>
      </p:sp>
      <p:sp>
        <p:nvSpPr>
          <p:cNvPr id="8" name="Date Placeholder 3">
            <a:extLst>
              <a:ext uri="{FF2B5EF4-FFF2-40B4-BE49-F238E27FC236}">
                <a16:creationId xmlns:a16="http://schemas.microsoft.com/office/drawing/2014/main" id="{8C7FF8A9-E8B7-49D7-C7E8-5BFBD76F2FCB}"/>
              </a:ext>
            </a:extLst>
          </p:cNvPr>
          <p:cNvSpPr>
            <a:spLocks noGrp="1"/>
          </p:cNvSpPr>
          <p:nvPr>
            <p:ph type="dt" sz="half" idx="10"/>
          </p:nvPr>
        </p:nvSpPr>
        <p:spPr>
          <a:xfrm>
            <a:off x="136092" y="6357938"/>
            <a:ext cx="1355725" cy="365125"/>
          </a:xfrm>
        </p:spPr>
        <p:txBody>
          <a:bodyPr/>
          <a:lstStyle/>
          <a:p>
            <a:r>
              <a:rPr lang="en-US" dirty="0"/>
              <a:t>4 April 2025 </a:t>
            </a:r>
          </a:p>
        </p:txBody>
      </p:sp>
    </p:spTree>
    <p:extLst>
      <p:ext uri="{BB962C8B-B14F-4D97-AF65-F5344CB8AC3E}">
        <p14:creationId xmlns:p14="http://schemas.microsoft.com/office/powerpoint/2010/main" val="3487353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8DAFB-1CE9-1535-8288-2FABB767FFE5}"/>
              </a:ext>
            </a:extLst>
          </p:cNvPr>
          <p:cNvSpPr>
            <a:spLocks noGrp="1"/>
          </p:cNvSpPr>
          <p:nvPr>
            <p:ph type="title"/>
          </p:nvPr>
        </p:nvSpPr>
        <p:spPr/>
        <p:txBody>
          <a:bodyPr>
            <a:normAutofit/>
          </a:bodyPr>
          <a:lstStyle/>
          <a:p>
            <a:r>
              <a:rPr lang="en-ZA" sz="4000" dirty="0"/>
              <a:t>RECOMENDATIONS  </a:t>
            </a:r>
          </a:p>
        </p:txBody>
      </p:sp>
      <p:sp>
        <p:nvSpPr>
          <p:cNvPr id="3" name="Content Placeholder 2">
            <a:extLst>
              <a:ext uri="{FF2B5EF4-FFF2-40B4-BE49-F238E27FC236}">
                <a16:creationId xmlns:a16="http://schemas.microsoft.com/office/drawing/2014/main" id="{446ECA15-4D18-AD12-1F5A-09D6842CBB47}"/>
              </a:ext>
            </a:extLst>
          </p:cNvPr>
          <p:cNvSpPr>
            <a:spLocks noGrp="1"/>
          </p:cNvSpPr>
          <p:nvPr>
            <p:ph idx="1"/>
          </p:nvPr>
        </p:nvSpPr>
        <p:spPr>
          <a:xfrm>
            <a:off x="600207" y="1600789"/>
            <a:ext cx="6725626" cy="4233797"/>
          </a:xfrm>
        </p:spPr>
        <p:txBody>
          <a:bodyPr>
            <a:normAutofit fontScale="92500"/>
          </a:bodyPr>
          <a:lstStyle/>
          <a:p>
            <a:pPr>
              <a:lnSpc>
                <a:spcPct val="100000"/>
              </a:lnSpc>
              <a:buFont typeface="Wingdings" panose="05000000000000000000" pitchFamily="2" charset="2"/>
              <a:buChar char="q"/>
            </a:pPr>
            <a:r>
              <a:rPr lang="en-US" sz="2000" dirty="0">
                <a:latin typeface="Fira Sans" panose="020B0503050000020004" pitchFamily="34" charset="0"/>
              </a:rPr>
              <a:t>To mitigate the impact of the USAID funding withdrawal on HIV and TB services we recommend the expansion of the District Health Programme Conditional Grant. This includes increase the funding of the TB component to ensure TB services are adequately funded </a:t>
            </a:r>
          </a:p>
          <a:p>
            <a:pPr>
              <a:lnSpc>
                <a:spcPct val="100000"/>
              </a:lnSpc>
              <a:buFont typeface="Wingdings" panose="05000000000000000000" pitchFamily="2" charset="2"/>
              <a:buChar char="q"/>
            </a:pPr>
            <a:r>
              <a:rPr lang="en-US" sz="2000" dirty="0">
                <a:latin typeface="Fira Sans" panose="020B0503050000020004" pitchFamily="34" charset="0"/>
              </a:rPr>
              <a:t>This will allow for improved financial and programmatic accountability as well as facilitating improved coordination of the response to HIV/AIDS TB and STI</a:t>
            </a:r>
          </a:p>
          <a:p>
            <a:pPr>
              <a:lnSpc>
                <a:spcPct val="100000"/>
              </a:lnSpc>
              <a:buFont typeface="Wingdings" panose="05000000000000000000" pitchFamily="2" charset="2"/>
              <a:buChar char="q"/>
            </a:pPr>
            <a:r>
              <a:rPr lang="en-US" sz="2000" dirty="0">
                <a:latin typeface="Fira Sans" panose="020B0503050000020004" pitchFamily="34" charset="0"/>
              </a:rPr>
              <a:t>Improving the effectiveness of the funding and the strategic priority that the governance of the grant be included in the national health council deliberations through the establishment of  special committee that is co chaired by the National AIDS Councils </a:t>
            </a:r>
          </a:p>
        </p:txBody>
      </p:sp>
      <p:sp>
        <p:nvSpPr>
          <p:cNvPr id="4" name="Date Placeholder 3">
            <a:extLst>
              <a:ext uri="{FF2B5EF4-FFF2-40B4-BE49-F238E27FC236}">
                <a16:creationId xmlns:a16="http://schemas.microsoft.com/office/drawing/2014/main" id="{6DB40A10-526E-22F1-2A73-E1E138667461}"/>
              </a:ext>
            </a:extLst>
          </p:cNvPr>
          <p:cNvSpPr>
            <a:spLocks noGrp="1"/>
          </p:cNvSpPr>
          <p:nvPr>
            <p:ph type="dt" sz="half" idx="10"/>
          </p:nvPr>
        </p:nvSpPr>
        <p:spPr>
          <a:xfrm>
            <a:off x="183819" y="6358143"/>
            <a:ext cx="1355421" cy="365125"/>
          </a:xfrm>
        </p:spPr>
        <p:txBody>
          <a:bodyPr/>
          <a:lstStyle/>
          <a:p>
            <a:r>
              <a:rPr lang="en-US" dirty="0"/>
              <a:t>4 April 2025 </a:t>
            </a:r>
          </a:p>
        </p:txBody>
      </p:sp>
      <p:sp>
        <p:nvSpPr>
          <p:cNvPr id="6" name="Slide Number Placeholder 5">
            <a:extLst>
              <a:ext uri="{FF2B5EF4-FFF2-40B4-BE49-F238E27FC236}">
                <a16:creationId xmlns:a16="http://schemas.microsoft.com/office/drawing/2014/main" id="{AE3EEAC5-ED9A-7024-4A0E-EB33CFCEBE7B}"/>
              </a:ext>
            </a:extLst>
          </p:cNvPr>
          <p:cNvSpPr>
            <a:spLocks noGrp="1"/>
          </p:cNvSpPr>
          <p:nvPr>
            <p:ph type="sldNum" sz="quarter" idx="12"/>
          </p:nvPr>
        </p:nvSpPr>
        <p:spPr/>
        <p:txBody>
          <a:bodyPr/>
          <a:lstStyle/>
          <a:p>
            <a:fld id="{B62D39FB-2DBC-3C4B-A953-86ED90D1C1FC}" type="slidenum">
              <a:rPr lang="en-US" smtClean="0"/>
              <a:pPr/>
              <a:t>8</a:t>
            </a:fld>
            <a:endParaRPr lang="en-US" dirty="0"/>
          </a:p>
        </p:txBody>
      </p:sp>
      <p:sp>
        <p:nvSpPr>
          <p:cNvPr id="8" name="Footer Placeholder 4">
            <a:extLst>
              <a:ext uri="{FF2B5EF4-FFF2-40B4-BE49-F238E27FC236}">
                <a16:creationId xmlns:a16="http://schemas.microsoft.com/office/drawing/2014/main" id="{68C32850-8171-B31F-3FFF-42EA2F952098}"/>
              </a:ext>
            </a:extLst>
          </p:cNvPr>
          <p:cNvSpPr>
            <a:spLocks noGrp="1"/>
          </p:cNvSpPr>
          <p:nvPr>
            <p:ph type="ftr" sz="quarter" idx="11"/>
          </p:nvPr>
        </p:nvSpPr>
        <p:spPr>
          <a:xfrm>
            <a:off x="6096000" y="6308032"/>
            <a:ext cx="5335588" cy="365125"/>
          </a:xfrm>
        </p:spPr>
        <p:txBody>
          <a:bodyPr/>
          <a:lstStyle/>
          <a:p>
            <a:r>
              <a:rPr lang="en-US" sz="900" b="0" dirty="0">
                <a:latin typeface="Fira Sans" panose="020B0503050000020004" pitchFamily="34" charset="0"/>
              </a:rPr>
              <a:t>SUBMISSION BY THE TB ACCOUNTABILITY CONSORTIUM  </a:t>
            </a:r>
            <a:br>
              <a:rPr lang="en-US" sz="900" b="0" dirty="0">
                <a:latin typeface="Fira Sans" panose="020B0503050000020004" pitchFamily="34" charset="0"/>
              </a:rPr>
            </a:br>
            <a:r>
              <a:rPr lang="en-US" sz="900" b="0" dirty="0">
                <a:latin typeface="Fira Sans" panose="020B0503050000020004" pitchFamily="34" charset="0"/>
              </a:rPr>
              <a:t>TO THE SELECT COMMITTEE ON APPROPRIATIONS ON THE DIVISION OF REVENUE BILL</a:t>
            </a:r>
          </a:p>
        </p:txBody>
      </p:sp>
      <p:pic>
        <p:nvPicPr>
          <p:cNvPr id="7" name="Picture 6" descr="A yellow poster with a group of people&#10;&#10;AI-generated content may be incorrect.">
            <a:hlinkClick r:id="rId2"/>
            <a:extLst>
              <a:ext uri="{FF2B5EF4-FFF2-40B4-BE49-F238E27FC236}">
                <a16:creationId xmlns:a16="http://schemas.microsoft.com/office/drawing/2014/main" id="{0E9AE4E1-F3E9-70C0-F66C-E29E6C777B0A}"/>
              </a:ext>
            </a:extLst>
          </p:cNvPr>
          <p:cNvPicPr>
            <a:picLocks noChangeAspect="1"/>
          </p:cNvPicPr>
          <p:nvPr/>
        </p:nvPicPr>
        <p:blipFill>
          <a:blip r:embed="rId3"/>
          <a:stretch>
            <a:fillRect/>
          </a:stretch>
        </p:blipFill>
        <p:spPr>
          <a:xfrm rot="397333">
            <a:off x="7916915" y="1365240"/>
            <a:ext cx="2940877" cy="4159760"/>
          </a:xfrm>
          <a:prstGeom prst="rect">
            <a:avLst/>
          </a:prstGeom>
        </p:spPr>
      </p:pic>
      <p:sp>
        <p:nvSpPr>
          <p:cNvPr id="9" name="TextBox 8">
            <a:extLst>
              <a:ext uri="{FF2B5EF4-FFF2-40B4-BE49-F238E27FC236}">
                <a16:creationId xmlns:a16="http://schemas.microsoft.com/office/drawing/2014/main" id="{1032C089-AAF1-5254-9239-260E9FFDD0FE}"/>
              </a:ext>
            </a:extLst>
          </p:cNvPr>
          <p:cNvSpPr txBox="1"/>
          <p:nvPr/>
        </p:nvSpPr>
        <p:spPr>
          <a:xfrm>
            <a:off x="8476119" y="5680697"/>
            <a:ext cx="3145631" cy="307777"/>
          </a:xfrm>
          <a:prstGeom prst="rect">
            <a:avLst/>
          </a:prstGeom>
          <a:noFill/>
        </p:spPr>
        <p:txBody>
          <a:bodyPr wrap="square" rtlCol="0">
            <a:spAutoFit/>
          </a:bodyPr>
          <a:lstStyle/>
          <a:p>
            <a:r>
              <a:rPr lang="en-ZA" sz="1400" dirty="0">
                <a:latin typeface="Fira Sans Black" panose="020B0A03050000020004" pitchFamily="34" charset="0"/>
                <a:hlinkClick r:id="rId2"/>
              </a:rPr>
              <a:t>https://tbac.org.za/publications/</a:t>
            </a:r>
            <a:endParaRPr lang="en-ZA" sz="1400" dirty="0">
              <a:latin typeface="Fira Sans Black" panose="020B0A03050000020004" pitchFamily="34" charset="0"/>
            </a:endParaRPr>
          </a:p>
        </p:txBody>
      </p:sp>
    </p:spTree>
    <p:extLst>
      <p:ext uri="{BB962C8B-B14F-4D97-AF65-F5344CB8AC3E}">
        <p14:creationId xmlns:p14="http://schemas.microsoft.com/office/powerpoint/2010/main" val="4136915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A5D26F81B363B438AF933EBAD565862" ma:contentTypeVersion="16" ma:contentTypeDescription="Create a new document." ma:contentTypeScope="" ma:versionID="69b568ff7d58e97b8a94cc8d28b77e37">
  <xsd:schema xmlns:xsd="http://www.w3.org/2001/XMLSchema" xmlns:xs="http://www.w3.org/2001/XMLSchema" xmlns:p="http://schemas.microsoft.com/office/2006/metadata/properties" xmlns:ns2="4725af56-857c-4a37-9adb-9aa9c9b572a6" xmlns:ns3="1f37c8c8-990f-4511-b0f7-cfe4c173de11" targetNamespace="http://schemas.microsoft.com/office/2006/metadata/properties" ma:root="true" ma:fieldsID="5001765942ef7e6520843d0b7b3e38e7" ns2:_="" ns3:_="">
    <xsd:import namespace="4725af56-857c-4a37-9adb-9aa9c9b572a6"/>
    <xsd:import namespace="1f37c8c8-990f-4511-b0f7-cfe4c173de1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25af56-857c-4a37-9adb-9aa9c9b572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73d32f5-cf2a-4d02-8311-9a5881730d9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f37c8c8-990f-4511-b0f7-cfe4c173de1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7b8b6d-d41b-40c2-8c5f-915f58ed23ac}" ma:internalName="TaxCatchAll" ma:showField="CatchAllData" ma:web="1f37c8c8-990f-4511-b0f7-cfe4c173de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AAB9BB-F540-4ED3-8555-5D6626C1AA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25af56-857c-4a37-9adb-9aa9c9b572a6"/>
    <ds:schemaRef ds:uri="1f37c8c8-990f-4511-b0f7-cfe4c173de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FF379A-395F-4F4A-A414-483B38B52A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1044</Words>
  <Application>Microsoft Office PowerPoint</Application>
  <PresentationFormat>Widescreen</PresentationFormat>
  <Paragraphs>81</Paragraphs>
  <Slides>8</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Fira Sans</vt:lpstr>
      <vt:lpstr>Fira Sans Black</vt:lpstr>
      <vt:lpstr>Fira Sans ExtraBold</vt:lpstr>
      <vt:lpstr>Noto Sans</vt:lpstr>
      <vt:lpstr>Wingdings</vt:lpstr>
      <vt:lpstr>Office Theme</vt:lpstr>
      <vt:lpstr>SUBMISSION BY THE TB ACCOUNTABILITY CONSORTIUM   TO THE SELECT COMMITTEE ON APPROPRIATIONS ON THE DIVISION OF REVENUE BILL</vt:lpstr>
      <vt:lpstr> PUBLICLY FUNDED HEALTHCARE IS DISTRESSED</vt:lpstr>
      <vt:lpstr>BROAD FUNDING IMPACT</vt:lpstr>
      <vt:lpstr>BROAD HR IMPACT</vt:lpstr>
      <vt:lpstr>THE STATE OF TB IN SOUTH AFRICA</vt:lpstr>
      <vt:lpstr>SA’S AMBITIOUS END TB CAMPAIGN </vt:lpstr>
      <vt:lpstr>THERE ARE RISKS TO IMPLEMENT THE CAMPAIGN</vt:lpstr>
      <vt:lpstr>RECOMENDATIONS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Elizna the earth is round</dc:creator>
  <cp:lastModifiedBy>Sihle Mahonga</cp:lastModifiedBy>
  <cp:revision>15</cp:revision>
  <dcterms:created xsi:type="dcterms:W3CDTF">2022-09-12T14:24:13Z</dcterms:created>
  <dcterms:modified xsi:type="dcterms:W3CDTF">2025-04-08T08:03:35Z</dcterms:modified>
</cp:coreProperties>
</file>