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9"/>
  </p:notesMasterIdLst>
  <p:sldIdLst>
    <p:sldId id="257" r:id="rId4"/>
    <p:sldId id="259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94"/>
  </p:normalViewPr>
  <p:slideViewPr>
    <p:cSldViewPr snapToGrid="0" snapToObjects="1">
      <p:cViewPr varScale="1">
        <p:scale>
          <a:sx n="78" d="100"/>
          <a:sy n="78" d="100"/>
        </p:scale>
        <p:origin x="62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hle Mahonga" userId="cd3dcf23-70bc-4faf-ab2c-f6abaf61b36e" providerId="ADAL" clId="{17600D1E-D53F-40F3-8E53-D43DA7722994}"/>
    <pc:docChg chg="custSel modSld">
      <pc:chgData name="Sihle Mahonga" userId="cd3dcf23-70bc-4faf-ab2c-f6abaf61b36e" providerId="ADAL" clId="{17600D1E-D53F-40F3-8E53-D43DA7722994}" dt="2023-11-15T11:26:57.533" v="105" actId="20577"/>
      <pc:docMkLst>
        <pc:docMk/>
      </pc:docMkLst>
      <pc:sldChg chg="modSp mod">
        <pc:chgData name="Sihle Mahonga" userId="cd3dcf23-70bc-4faf-ab2c-f6abaf61b36e" providerId="ADAL" clId="{17600D1E-D53F-40F3-8E53-D43DA7722994}" dt="2023-11-15T11:25:41.815" v="102" actId="27636"/>
        <pc:sldMkLst>
          <pc:docMk/>
          <pc:sldMk cId="3276667446" sldId="263"/>
        </pc:sldMkLst>
        <pc:spChg chg="mod">
          <ac:chgData name="Sihle Mahonga" userId="cd3dcf23-70bc-4faf-ab2c-f6abaf61b36e" providerId="ADAL" clId="{17600D1E-D53F-40F3-8E53-D43DA7722994}" dt="2023-11-15T11:25:41.815" v="102" actId="27636"/>
          <ac:spMkLst>
            <pc:docMk/>
            <pc:sldMk cId="3276667446" sldId="263"/>
            <ac:spMk id="3" creationId="{8457C255-7CEB-2ECD-7738-5BC04B9C72B8}"/>
          </ac:spMkLst>
        </pc:spChg>
      </pc:sldChg>
      <pc:sldChg chg="modSp mod">
        <pc:chgData name="Sihle Mahonga" userId="cd3dcf23-70bc-4faf-ab2c-f6abaf61b36e" providerId="ADAL" clId="{17600D1E-D53F-40F3-8E53-D43DA7722994}" dt="2023-11-15T11:26:57.533" v="105" actId="20577"/>
        <pc:sldMkLst>
          <pc:docMk/>
          <pc:sldMk cId="805744215" sldId="264"/>
        </pc:sldMkLst>
        <pc:spChg chg="mod">
          <ac:chgData name="Sihle Mahonga" userId="cd3dcf23-70bc-4faf-ab2c-f6abaf61b36e" providerId="ADAL" clId="{17600D1E-D53F-40F3-8E53-D43DA7722994}" dt="2023-11-15T11:26:57.533" v="105" actId="20577"/>
          <ac:spMkLst>
            <pc:docMk/>
            <pc:sldMk cId="805744215" sldId="264"/>
            <ac:spMk id="3" creationId="{6DC0040E-9F7A-3C2A-B278-0D0C8553ADD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1C8ED-A20C-C14C-B098-A554BCECB4D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143A4-144D-D24E-8DCA-DDEC805B6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7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43A4-144D-D24E-8DCA-DDEC805B64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836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143A4-144D-D24E-8DCA-DDEC805B64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44837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D32B5-7029-2A0A-FF09-491D960F08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991649"/>
            <a:ext cx="7214993" cy="908110"/>
          </a:xfrm>
        </p:spPr>
        <p:txBody>
          <a:bodyPr/>
          <a:lstStyle>
            <a:lvl1pPr marL="0" indent="0" algn="ctr">
              <a:lnSpc>
                <a:spcPct val="2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399" y="5991266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15 November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4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718953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903583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15 November 2023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C1C42F-FBFA-5E85-2A5B-9518B4D42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678499"/>
            <a:ext cx="7214993" cy="90811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</p:spTree>
    <p:extLst>
      <p:ext uri="{BB962C8B-B14F-4D97-AF65-F5344CB8AC3E}">
        <p14:creationId xmlns:p14="http://schemas.microsoft.com/office/powerpoint/2010/main" val="317079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B26CD-CE42-3362-246F-AEE7E469B2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56739"/>
            <a:ext cx="9144000" cy="1743793"/>
          </a:xfrm>
        </p:spPr>
        <p:txBody>
          <a:bodyPr anchor="b">
            <a:normAutofit/>
          </a:bodyPr>
          <a:lstStyle>
            <a:lvl1pPr algn="ctr">
              <a:defRPr sz="5500"/>
            </a:lvl1pPr>
          </a:lstStyle>
          <a:p>
            <a:r>
              <a:rPr lang="en-GB" dirty="0"/>
              <a:t>CLICK TO EDIT THE MASTER TITLE KEEP IN UPPERCASE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59406-5760-AB0B-3FA6-A1A4C285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041369"/>
            <a:ext cx="2743200" cy="346905"/>
          </a:xfrm>
        </p:spPr>
        <p:txBody>
          <a:bodyPr/>
          <a:lstStyle>
            <a:lvl1pPr algn="ctr">
              <a:defRPr sz="1800" i="1">
                <a:solidFill>
                  <a:schemeClr val="tx1"/>
                </a:solidFill>
              </a:defRPr>
            </a:lvl1pPr>
          </a:lstStyle>
          <a:p>
            <a:fld id="{F05A6B08-1AEA-6F43-9890-60FAE4B8B339}" type="datetime3">
              <a:rPr lang="en-ZA" smtClean="0"/>
              <a:pPr/>
              <a:t>15 November 2023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C1C42F-FBFA-5E85-2A5B-9518B4D421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8503" y="4991649"/>
            <a:ext cx="7214993" cy="90811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b="1" i="0" u="none">
                <a:ln>
                  <a:noFill/>
                </a:ln>
                <a:solidFill>
                  <a:schemeClr val="bg1"/>
                </a:solidFill>
                <a:highlight>
                  <a:srgbClr val="000000"/>
                </a:highlight>
                <a:latin typeface="Fira Sans" panose="020B050305000002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EDIT MASTER SUBTITLE CLICK TO EDIT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OVER TWO LINES OF TEXT</a:t>
            </a:r>
          </a:p>
        </p:txBody>
      </p:sp>
    </p:spTree>
    <p:extLst>
      <p:ext uri="{BB962C8B-B14F-4D97-AF65-F5344CB8AC3E}">
        <p14:creationId xmlns:p14="http://schemas.microsoft.com/office/powerpoint/2010/main" val="72578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F98A-627B-4C92-2DA3-791F4472F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36733"/>
            <a:ext cx="8005314" cy="840505"/>
          </a:xfrm>
        </p:spPr>
        <p:txBody>
          <a:bodyPr anchor="b">
            <a:normAutofit/>
          </a:bodyPr>
          <a:lstStyle>
            <a:lvl1pPr>
              <a:defRPr sz="3600" b="1" i="0">
                <a:latin typeface="Fira Sans ExtraBold" panose="020B05030500000200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24979-6439-8212-47BF-8EC084D5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7" y="1603332"/>
            <a:ext cx="9437874" cy="423379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7327D-E4B1-0054-A90B-B627F48F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79" y="6358143"/>
            <a:ext cx="1355421" cy="365125"/>
          </a:xfrm>
        </p:spPr>
        <p:txBody>
          <a:bodyPr/>
          <a:lstStyle>
            <a:lvl1pPr>
              <a:defRPr sz="1050" b="0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fld id="{F6CAAEA6-B556-8445-AFB2-AF28A271066F}" type="datetime3">
              <a:rPr lang="en-ZA" smtClean="0"/>
              <a:pPr/>
              <a:t>15 November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A9E8-21D8-CABA-3C67-8A5FB018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800" y="6358140"/>
            <a:ext cx="5336088" cy="365125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ZA">
                <a:latin typeface="Fira Sans" panose="020B0503050000020004" pitchFamily="34" charset="0"/>
              </a:rPr>
              <a:t>TITLE OF THE PRESENTATION TO GO IN THIS SPACE CLICK TO EDIT</a:t>
            </a:r>
            <a:endParaRPr lang="en-ZA" dirty="0">
              <a:latin typeface="Fira Sans" panose="020B05030500000200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3E3EF-294D-1B67-C8DB-01F077D8A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750" y="6408247"/>
            <a:ext cx="287675" cy="264910"/>
          </a:xfrm>
          <a:solidFill>
            <a:srgbClr val="FFEC02"/>
          </a:solidFill>
        </p:spPr>
        <p:txBody>
          <a:bodyPr lIns="36000" tIns="36000" rIns="36000" bIns="36000"/>
          <a:lstStyle>
            <a:lvl1pPr algn="ctr">
              <a:defRPr sz="1000" b="1" i="0">
                <a:solidFill>
                  <a:schemeClr val="tx1"/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5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F98A-627B-4C92-2DA3-791F4472F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6" y="241813"/>
            <a:ext cx="8056114" cy="840505"/>
          </a:xfrm>
        </p:spPr>
        <p:txBody>
          <a:bodyPr anchor="b">
            <a:normAutofit/>
          </a:bodyPr>
          <a:lstStyle>
            <a:lvl1pPr>
              <a:defRPr sz="3600" b="1" i="0">
                <a:latin typeface="Fira Sans ExtraBold" panose="020B0503050000020004" pitchFamily="34" charset="0"/>
              </a:defRPr>
            </a:lvl1pPr>
          </a:lstStyle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24979-6439-8212-47BF-8EC084D5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603332"/>
            <a:ext cx="9427713" cy="423379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7327D-E4B1-0054-A90B-B627F48FA1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379" y="6358143"/>
            <a:ext cx="1355421" cy="365125"/>
          </a:xfrm>
        </p:spPr>
        <p:txBody>
          <a:bodyPr/>
          <a:lstStyle>
            <a:lvl1pPr>
              <a:defRPr sz="1050" b="0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fld id="{F6CAAEA6-B556-8445-AFB2-AF28A271066F}" type="datetime3">
              <a:rPr lang="en-ZA" smtClean="0"/>
              <a:pPr/>
              <a:t>15 November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1A9E8-21D8-CABA-3C67-8A5FB0182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47800" y="6358141"/>
            <a:ext cx="5336088" cy="365125"/>
          </a:xfrm>
          <a:prstGeom prst="rect">
            <a:avLst/>
          </a:prstGeom>
        </p:spPr>
        <p:txBody>
          <a:bodyPr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ZA" dirty="0">
                <a:latin typeface="Fira Sans" panose="020B0503050000020004" pitchFamily="34" charset="0"/>
              </a:rPr>
              <a:t>TITLE OF THE PRESENTATION TO GO IN THIS SPACE CLICK TO EDIT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7A5287-52EB-9F63-2387-1C287E93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1750" y="6408247"/>
            <a:ext cx="287675" cy="264910"/>
          </a:xfrm>
          <a:solidFill>
            <a:schemeClr val="bg1"/>
          </a:solidFill>
        </p:spPr>
        <p:txBody>
          <a:bodyPr lIns="36000" tIns="36000" rIns="36000" bIns="36000"/>
          <a:lstStyle>
            <a:lvl1pPr algn="ctr">
              <a:defRPr sz="1000" b="1" i="0">
                <a:solidFill>
                  <a:schemeClr val="tx1"/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08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E18AE-90B7-BAAA-324C-1E77CE4FC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AF561-F2F7-857C-1A88-7AFA7311D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110A4-DA6F-CC7A-897D-A9FF2F1B1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 baseline="0">
                <a:solidFill>
                  <a:schemeClr val="tx1">
                    <a:tint val="75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fld id="{C9E7D702-37F5-3A4F-AE9E-B8BC94BA9778}" type="datetime3">
              <a:rPr lang="en-ZA" smtClean="0"/>
              <a:t>15 November 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D9617-A082-AE01-1655-F180E85A6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Fira Sans Black" panose="020B0503050000020004" pitchFamily="34" charset="0"/>
              </a:defRPr>
            </a:lvl1pPr>
          </a:lstStyle>
          <a:p>
            <a:fld id="{B62D39FB-2DBC-3C4B-A953-86ED90D1C1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ADB9D5-6ADE-45DA-7EA8-8ABA26C72B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Fira Sans Black" panose="020B05030500000200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19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0" r:id="rId4"/>
    <p:sldLayoutId id="2147483657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Fira Sans Black" panose="020B050305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5D59-8A39-B8D8-F636-3C9212DA3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483" y="2598735"/>
            <a:ext cx="10373032" cy="1743793"/>
          </a:xfrm>
        </p:spPr>
        <p:txBody>
          <a:bodyPr>
            <a:normAutofit fontScale="90000"/>
          </a:bodyPr>
          <a:lstStyle/>
          <a:p>
            <a:r>
              <a:rPr lang="en-US" sz="5000" dirty="0"/>
              <a:t>SUBMISSION BY THE TB ACCOUNTABILITY CONSORTIUM  </a:t>
            </a:r>
            <a:br>
              <a:rPr lang="en-US" sz="9600" dirty="0"/>
            </a:br>
            <a:r>
              <a:rPr lang="en-US" sz="2000" dirty="0"/>
              <a:t>TO THE SELECT COMMITTEE ON APPROPRIATIONS ON THE DIVISION OF REVENUE AMENDMENT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3155E2-9788-ED62-7874-E44B6B6A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November 2023	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FF3D74B-31C1-D19C-CCA2-37387BB58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8503" y="4865312"/>
            <a:ext cx="7214993" cy="908110"/>
          </a:xfrm>
        </p:spPr>
        <p:txBody>
          <a:bodyPr/>
          <a:lstStyle/>
          <a:p>
            <a:r>
              <a:rPr lang="en-US" dirty="0"/>
              <a:t>A CALL FOR COORDINATED INTERVENTION</a:t>
            </a:r>
          </a:p>
        </p:txBody>
      </p:sp>
    </p:spTree>
    <p:extLst>
      <p:ext uri="{BB962C8B-B14F-4D97-AF65-F5344CB8AC3E}">
        <p14:creationId xmlns:p14="http://schemas.microsoft.com/office/powerpoint/2010/main" val="407597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8D84-AF80-8498-C985-E91AD7B4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ED9E3-F32C-E76E-E80E-3AB599EF5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524684"/>
            <a:ext cx="10815045" cy="4386007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Fira Sans" panose="020B0503050000020004" pitchFamily="34" charset="0"/>
              </a:rPr>
              <a:t>In 2022, TB was the 2nd leading cause of death globally, following only COVID-19, and caused almost twice as many deaths as HIV/AIDS according to WHO’s annual TB report </a:t>
            </a:r>
          </a:p>
          <a:p>
            <a:r>
              <a:rPr lang="en-US" dirty="0">
                <a:latin typeface="Fira Sans" panose="020B0503050000020004" pitchFamily="34" charset="0"/>
              </a:rPr>
              <a:t>TB Recovery Plan set up as a TB </a:t>
            </a:r>
            <a:r>
              <a:rPr lang="en-US" dirty="0" err="1">
                <a:latin typeface="Fira Sans" panose="020B0503050000020004" pitchFamily="34" charset="0"/>
              </a:rPr>
              <a:t>programme</a:t>
            </a:r>
            <a:r>
              <a:rPr lang="en-US" dirty="0">
                <a:latin typeface="Fira Sans" panose="020B0503050000020004" pitchFamily="34" charset="0"/>
              </a:rPr>
              <a:t> intervention to address care cascade loss &amp; accelerate efforts towards attaining the NSP, UNHLM, SDG and End TB targets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latin typeface="Fira Sans" panose="020B0503050000020004" pitchFamily="34" charset="0"/>
              </a:rPr>
              <a:t>Find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latin typeface="Fira Sans" panose="020B0503050000020004" pitchFamily="34" charset="0"/>
              </a:rPr>
              <a:t>Treat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latin typeface="Fira Sans" panose="020B0503050000020004" pitchFamily="34" charset="0"/>
              </a:rPr>
              <a:t>Retrain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latin typeface="Fira Sans" panose="020B0503050000020004" pitchFamily="34" charset="0"/>
              </a:rPr>
              <a:t>Prevent</a:t>
            </a:r>
          </a:p>
          <a:p>
            <a:r>
              <a:rPr lang="en-US" dirty="0">
                <a:latin typeface="Fira Sans" panose="020B0503050000020004" pitchFamily="34" charset="0"/>
              </a:rPr>
              <a:t>Apparent fiscal constraints - large-scale debt relief for Eskom</a:t>
            </a:r>
          </a:p>
          <a:p>
            <a:pPr lvl="8"/>
            <a:endParaRPr lang="en-US" dirty="0">
              <a:latin typeface="Fira Sans" panose="020B05030500000200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0A2CD-35BE-1B69-FDF4-BE0B510F7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November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FE4F4-687D-7E60-6D45-85E32E69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CALL FOR COORDINATED INTERVENTION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C415-CC6A-C7F6-9164-36923A55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3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78D84-AF80-8498-C985-E91AD7B4E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05" y="236733"/>
            <a:ext cx="10175949" cy="840505"/>
          </a:xfrm>
        </p:spPr>
        <p:txBody>
          <a:bodyPr>
            <a:normAutofit/>
          </a:bodyPr>
          <a:lstStyle/>
          <a:p>
            <a:r>
              <a:rPr lang="en-US" dirty="0"/>
              <a:t> WHAT WILL THIS MEAN FOR THE CASE FOR TB?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ED9E3-F32C-E76E-E80E-3AB599EF5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6" y="1603332"/>
            <a:ext cx="10175947" cy="4233797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Fira Sans" panose="020B0503050000020004" pitchFamily="34" charset="0"/>
              </a:rPr>
              <a:t>Political action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Bill of Rights states over and above the right to healthcare, food, water &amp; social security, that the right to life and inherent dignity respected is to be guaranteed for all South Africans.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Constitution affords everyone to have equal enjoyment of rights. Social determinant to rights and access to healthcare.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800" dirty="0">
              <a:latin typeface="Fira Sans" panose="020B0503050000020004" pitchFamily="34" charset="0"/>
            </a:endParaRPr>
          </a:p>
          <a:p>
            <a:r>
              <a:rPr lang="en-US" dirty="0">
                <a:latin typeface="Fira Sans" panose="020B0503050000020004" pitchFamily="34" charset="0"/>
              </a:rPr>
              <a:t>TB notification gaps: 85% in testing vs notification </a:t>
            </a:r>
          </a:p>
          <a:p>
            <a:endParaRPr lang="en-US" sz="800" dirty="0">
              <a:latin typeface="Fira Sans" panose="020B0503050000020004" pitchFamily="34" charset="0"/>
            </a:endParaRPr>
          </a:p>
          <a:p>
            <a:r>
              <a:rPr lang="en-US" dirty="0">
                <a:latin typeface="Fira Sans" panose="020B0503050000020004" pitchFamily="34" charset="0"/>
              </a:rPr>
              <a:t>TB in rural: 1 in every 100 people have undiagnosed TB </a:t>
            </a:r>
          </a:p>
          <a:p>
            <a:endParaRPr lang="en-US" sz="800" dirty="0">
              <a:latin typeface="Fira Sans" panose="020B0503050000020004" pitchFamily="34" charset="0"/>
            </a:endParaRPr>
          </a:p>
          <a:p>
            <a:r>
              <a:rPr lang="en-US" dirty="0">
                <a:latin typeface="Fira Sans" panose="020B0503050000020004" pitchFamily="34" charset="0"/>
              </a:rPr>
              <a:t>Need for budget ring-fencing of public service hospitals</a:t>
            </a:r>
          </a:p>
          <a:p>
            <a:endParaRPr lang="en-US" dirty="0">
              <a:latin typeface="Fira Sans" panose="020B0503050000020004" pitchFamily="34" charset="0"/>
            </a:endParaRPr>
          </a:p>
          <a:p>
            <a:endParaRPr lang="en-US" dirty="0">
              <a:latin typeface="Fira Sans" panose="020B0503050000020004" pitchFamily="34" charset="0"/>
            </a:endParaRPr>
          </a:p>
          <a:p>
            <a:endParaRPr lang="en-US" dirty="0">
              <a:latin typeface="Fira Sans" panose="020B05030500000200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0A2CD-35BE-1B69-FDF4-BE0B510F7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/>
              <a:t>17 November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FE4F4-687D-7E60-6D45-85E32E69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CALL FOR COORDINATED INTERVENTION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C415-CC6A-C7F6-9164-36923A55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4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D701A-3A83-D6C5-873D-2489E640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BE DONE?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7C255-7CEB-2ECD-7738-5BC04B9C7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07" y="1603332"/>
            <a:ext cx="10097290" cy="4581158"/>
          </a:xfrm>
        </p:spPr>
        <p:txBody>
          <a:bodyPr>
            <a:norm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TB being a national emergency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The TB recovery plan necessitates increased linkage to care. How can we improve this to 90%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Need for coordinated action, priority and transparency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Strengthening community outreach with focused investment in priority districts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Need for CHW’S that are well trained, well-staffed clinics and efficient collection of results - better use of </a:t>
            </a:r>
            <a:r>
              <a:rPr lang="en-US" dirty="0" err="1">
                <a:latin typeface="Fira Sans" panose="020B0503050000020004" pitchFamily="34" charset="0"/>
              </a:rPr>
              <a:t>sms</a:t>
            </a:r>
            <a:r>
              <a:rPr lang="en-US" dirty="0">
                <a:latin typeface="Fira Sans" panose="020B0503050000020004" pitchFamily="34" charset="0"/>
              </a:rPr>
              <a:t> notification system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Amidst uncertainty on future funding flows, it is essential that parliament considers how existing publicly funded health care capacity is optimized and prioritizes those with the greatest need.</a:t>
            </a:r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932FD-A744-E794-2D25-C7005F48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17 November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1345-6C3D-8933-99B3-4915B4FC3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CALL FOR COORDINATED INTERVENTION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D9E53-10BF-A337-B4B0-F020BDE0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67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127EE-CCF6-F3EE-322B-1E662FD06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OTHERS BE INVOLVED?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0040E-9F7A-3C2A-B278-0D0C8553A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Fira Sans" panose="020B0503050000020004" pitchFamily="34" charset="0"/>
              </a:rPr>
              <a:t>500 million rand for TB community outreach included in the district health grant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Is this a way we can effectively </a:t>
            </a:r>
            <a:r>
              <a:rPr lang="en-US" dirty="0" err="1">
                <a:latin typeface="Fira Sans" panose="020B0503050000020004" pitchFamily="34" charset="0"/>
              </a:rPr>
              <a:t>utilise</a:t>
            </a:r>
            <a:r>
              <a:rPr lang="en-US">
                <a:latin typeface="Fira Sans" panose="020B0503050000020004" pitchFamily="34" charset="0"/>
              </a:rPr>
              <a:t> CHW’s </a:t>
            </a:r>
            <a:r>
              <a:rPr lang="en-US" dirty="0">
                <a:latin typeface="Fira Sans" panose="020B0503050000020004" pitchFamily="34" charset="0"/>
              </a:rPr>
              <a:t>to increase testing in priority groups – need to seek guidance from  NDOH to the extent to which this will happen. </a:t>
            </a:r>
          </a:p>
          <a:p>
            <a:endParaRPr lang="en-US" sz="800" dirty="0">
              <a:latin typeface="Fira Sans" panose="020B0503050000020004" pitchFamily="34" charset="0"/>
            </a:endParaRPr>
          </a:p>
          <a:p>
            <a:r>
              <a:rPr lang="en-US" dirty="0">
                <a:latin typeface="Fira Sans" panose="020B0503050000020004" pitchFamily="34" charset="0"/>
              </a:rPr>
              <a:t>Civil society being a part of response: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TAC’s District Campaign Team incorporation into </a:t>
            </a:r>
            <a:r>
              <a:rPr lang="en-US" dirty="0" err="1">
                <a:latin typeface="Fira Sans" panose="020B0503050000020004" pitchFamily="34" charset="0"/>
              </a:rPr>
              <a:t>programme</a:t>
            </a:r>
            <a:r>
              <a:rPr lang="en-US" dirty="0">
                <a:latin typeface="Fira Sans" panose="020B0503050000020004" pitchFamily="34" charset="0"/>
              </a:rPr>
              <a:t> intervention in high-burden districts, contributing to a better quality of access.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CS can contribute to supporting in finding missing persons.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Fira Sans" panose="020B0503050000020004" pitchFamily="34" charset="0"/>
              </a:rPr>
              <a:t>Increased transparency can contribute to better outcomes. </a:t>
            </a:r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68A64-46F8-ABEE-6B6C-3BAD9D830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/>
              <a:t>17 November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89802-CE37-88E0-293A-35E0A8C9B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 CALL FOR COORDINATED INTERVENTION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291E6-4B55-DFA0-0604-803236CAF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39FB-2DBC-3C4B-A953-86ED90D1C1F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744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5D26F81B363B438AF933EBAD565862" ma:contentTypeVersion="16" ma:contentTypeDescription="Create a new document." ma:contentTypeScope="" ma:versionID="69b568ff7d58e97b8a94cc8d28b77e37">
  <xsd:schema xmlns:xsd="http://www.w3.org/2001/XMLSchema" xmlns:xs="http://www.w3.org/2001/XMLSchema" xmlns:p="http://schemas.microsoft.com/office/2006/metadata/properties" xmlns:ns2="4725af56-857c-4a37-9adb-9aa9c9b572a6" xmlns:ns3="1f37c8c8-990f-4511-b0f7-cfe4c173de11" targetNamespace="http://schemas.microsoft.com/office/2006/metadata/properties" ma:root="true" ma:fieldsID="5001765942ef7e6520843d0b7b3e38e7" ns2:_="" ns3:_="">
    <xsd:import namespace="4725af56-857c-4a37-9adb-9aa9c9b572a6"/>
    <xsd:import namespace="1f37c8c8-990f-4511-b0f7-cfe4c173de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25af56-857c-4a37-9adb-9aa9c9b57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3d32f5-cf2a-4d02-8311-9a5881730d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7c8c8-990f-4511-b0f7-cfe4c173de1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7b8b6d-d41b-40c2-8c5f-915f58ed23ac}" ma:internalName="TaxCatchAll" ma:showField="CatchAllData" ma:web="1f37c8c8-990f-4511-b0f7-cfe4c173d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AAB9BB-F540-4ED3-8555-5D6626C1AA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25af56-857c-4a37-9adb-9aa9c9b572a6"/>
    <ds:schemaRef ds:uri="1f37c8c8-990f-4511-b0f7-cfe4c173d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FF379A-395F-4F4A-A414-483B38B52A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Microsoft Office PowerPoint</Application>
  <PresentationFormat>Widescreen</PresentationFormat>
  <Paragraphs>52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Fira Sans</vt:lpstr>
      <vt:lpstr>Fira Sans Black</vt:lpstr>
      <vt:lpstr>Fira Sans ExtraBold</vt:lpstr>
      <vt:lpstr>Noto Sans</vt:lpstr>
      <vt:lpstr>Wingdings</vt:lpstr>
      <vt:lpstr>Office Theme</vt:lpstr>
      <vt:lpstr>SUBMISSION BY THE TB ACCOUNTABILITY CONSORTIUM   TO THE SELECT COMMITTEE ON APPROPRIATIONS ON THE DIVISION OF REVENUE AMENDMENT</vt:lpstr>
      <vt:lpstr>PROBLEM STATEMENT </vt:lpstr>
      <vt:lpstr> WHAT WILL THIS MEAN FOR THE CASE FOR TB?</vt:lpstr>
      <vt:lpstr>WHAT CAN BE DONE?</vt:lpstr>
      <vt:lpstr>HOW CAN OTHERS BE INVOLVED?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Elizna the earth is round</dc:creator>
  <cp:lastModifiedBy>Sihle Mahonga</cp:lastModifiedBy>
  <cp:revision>7</cp:revision>
  <dcterms:created xsi:type="dcterms:W3CDTF">2022-09-12T14:24:13Z</dcterms:created>
  <dcterms:modified xsi:type="dcterms:W3CDTF">2023-11-15T11:27:08Z</dcterms:modified>
</cp:coreProperties>
</file>