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2"/>
  </p:notesMasterIdLst>
  <p:sldIdLst>
    <p:sldId id="257" r:id="rId4"/>
    <p:sldId id="259" r:id="rId5"/>
    <p:sldId id="261" r:id="rId6"/>
    <p:sldId id="262" r:id="rId7"/>
    <p:sldId id="263" r:id="rId8"/>
    <p:sldId id="264" r:id="rId9"/>
    <p:sldId id="260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hle Mahonga" userId="cd3dcf23-70bc-4faf-ab2c-f6abaf61b36e" providerId="ADAL" clId="{A1007C18-7C0E-49A2-80D8-D4F66239787F}"/>
    <pc:docChg chg="custSel modSld">
      <pc:chgData name="Sihle Mahonga" userId="cd3dcf23-70bc-4faf-ab2c-f6abaf61b36e" providerId="ADAL" clId="{A1007C18-7C0E-49A2-80D8-D4F66239787F}" dt="2023-03-10T17:56:57.274" v="116" actId="20577"/>
      <pc:docMkLst>
        <pc:docMk/>
      </pc:docMkLst>
      <pc:sldChg chg="modSp mod">
        <pc:chgData name="Sihle Mahonga" userId="cd3dcf23-70bc-4faf-ab2c-f6abaf61b36e" providerId="ADAL" clId="{A1007C18-7C0E-49A2-80D8-D4F66239787F}" dt="2023-03-10T17:56:57.274" v="116" actId="20577"/>
        <pc:sldMkLst>
          <pc:docMk/>
          <pc:sldMk cId="1193116244" sldId="266"/>
        </pc:sldMkLst>
        <pc:spChg chg="mod">
          <ac:chgData name="Sihle Mahonga" userId="cd3dcf23-70bc-4faf-ab2c-f6abaf61b36e" providerId="ADAL" clId="{A1007C18-7C0E-49A2-80D8-D4F66239787F}" dt="2023-03-10T17:56:43.473" v="23" actId="20577"/>
          <ac:spMkLst>
            <pc:docMk/>
            <pc:sldMk cId="1193116244" sldId="266"/>
            <ac:spMk id="4" creationId="{16D674CA-7662-A13B-5990-595C5C4760E0}"/>
          </ac:spMkLst>
        </pc:spChg>
        <pc:spChg chg="mod">
          <ac:chgData name="Sihle Mahonga" userId="cd3dcf23-70bc-4faf-ab2c-f6abaf61b36e" providerId="ADAL" clId="{A1007C18-7C0E-49A2-80D8-D4F66239787F}" dt="2023-03-10T17:56:57.274" v="116" actId="20577"/>
          <ac:spMkLst>
            <pc:docMk/>
            <pc:sldMk cId="1193116244" sldId="266"/>
            <ac:spMk id="5" creationId="{BF523C9E-F047-0349-93AB-A8CA7A4D9BB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1C8ED-A20C-C14C-B098-A554BCECB4D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143A4-144D-D24E-8DCA-DDEC805B6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7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43A4-144D-D24E-8DCA-DDEC805B6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36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44837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D32B5-7029-2A0A-FF09-491D960F08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991649"/>
            <a:ext cx="7214993" cy="908110"/>
          </a:xfrm>
        </p:spPr>
        <p:txBody>
          <a:bodyPr/>
          <a:lstStyle>
            <a:lvl1pPr marL="0" indent="0" algn="ctr">
              <a:lnSpc>
                <a:spcPct val="2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399" y="5991266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10 March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4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718953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903583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10 March 2023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C1C42F-FBFA-5E85-2A5B-9518B4D42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678499"/>
            <a:ext cx="7214993" cy="90811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</p:spTree>
    <p:extLst>
      <p:ext uri="{BB962C8B-B14F-4D97-AF65-F5344CB8AC3E}">
        <p14:creationId xmlns:p14="http://schemas.microsoft.com/office/powerpoint/2010/main" val="317079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56739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041369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10 March 2023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C1C42F-FBFA-5E85-2A5B-9518B4D42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991649"/>
            <a:ext cx="7214993" cy="90811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</p:spTree>
    <p:extLst>
      <p:ext uri="{BB962C8B-B14F-4D97-AF65-F5344CB8AC3E}">
        <p14:creationId xmlns:p14="http://schemas.microsoft.com/office/powerpoint/2010/main" val="72578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F98A-627B-4C92-2DA3-791F4472F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36733"/>
            <a:ext cx="8005314" cy="840505"/>
          </a:xfrm>
        </p:spPr>
        <p:txBody>
          <a:bodyPr anchor="b">
            <a:normAutofit/>
          </a:bodyPr>
          <a:lstStyle>
            <a:lvl1pPr>
              <a:defRPr sz="3600" b="1" i="0">
                <a:latin typeface="Fira Sans ExtraBold" panose="020B05030500000200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24979-6439-8212-47BF-8EC084D5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7" y="1603332"/>
            <a:ext cx="9437874" cy="423379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7327D-E4B1-0054-A90B-B627F48F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79" y="6358143"/>
            <a:ext cx="1355421" cy="365125"/>
          </a:xfrm>
        </p:spPr>
        <p:txBody>
          <a:bodyPr/>
          <a:lstStyle>
            <a:lvl1pPr>
              <a:defRPr sz="1050" b="0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fld id="{F6CAAEA6-B556-8445-AFB2-AF28A271066F}" type="datetime3">
              <a:rPr lang="en-ZA" smtClean="0"/>
              <a:pPr/>
              <a:t>10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A9E8-21D8-CABA-3C67-8A5FB018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800" y="6358140"/>
            <a:ext cx="5336088" cy="365125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ZA">
                <a:latin typeface="Fira Sans" panose="020B0503050000020004" pitchFamily="34" charset="0"/>
              </a:rPr>
              <a:t>TITLE OF THE PRESENTATION TO GO IN THIS SPACE CLICK TO EDIT</a:t>
            </a:r>
            <a:endParaRPr lang="en-ZA" dirty="0">
              <a:latin typeface="Fira Sans" panose="020B05030500000200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3E3EF-294D-1B67-C8DB-01F077D8A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750" y="6408247"/>
            <a:ext cx="287675" cy="264910"/>
          </a:xfrm>
          <a:solidFill>
            <a:srgbClr val="FFEC02"/>
          </a:solidFill>
        </p:spPr>
        <p:txBody>
          <a:bodyPr lIns="36000" tIns="36000" rIns="36000" bIns="36000"/>
          <a:lstStyle>
            <a:lvl1pPr algn="ctr">
              <a:defRPr sz="1000" b="1" i="0">
                <a:solidFill>
                  <a:schemeClr val="tx1"/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5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F98A-627B-4C92-2DA3-791F4472F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41813"/>
            <a:ext cx="8056114" cy="840505"/>
          </a:xfrm>
        </p:spPr>
        <p:txBody>
          <a:bodyPr anchor="b">
            <a:normAutofit/>
          </a:bodyPr>
          <a:lstStyle>
            <a:lvl1pPr>
              <a:defRPr sz="3600" b="1" i="0">
                <a:latin typeface="Fira Sans ExtraBold" panose="020B05030500000200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24979-6439-8212-47BF-8EC084D5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603332"/>
            <a:ext cx="9427713" cy="423379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7327D-E4B1-0054-A90B-B627F48F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79" y="6358143"/>
            <a:ext cx="1355421" cy="365125"/>
          </a:xfrm>
        </p:spPr>
        <p:txBody>
          <a:bodyPr/>
          <a:lstStyle>
            <a:lvl1pPr>
              <a:defRPr sz="1050" b="0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fld id="{F6CAAEA6-B556-8445-AFB2-AF28A271066F}" type="datetime3">
              <a:rPr lang="en-ZA" smtClean="0"/>
              <a:pPr/>
              <a:t>10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A9E8-21D8-CABA-3C67-8A5FB018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800" y="6358141"/>
            <a:ext cx="5336088" cy="365125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ZA" dirty="0">
                <a:latin typeface="Fira Sans" panose="020B0503050000020004" pitchFamily="34" charset="0"/>
              </a:rPr>
              <a:t>TITLE OF THE PRESENTATION TO GO IN THIS SPACE CLICK TO EDIT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7A5287-52EB-9F63-2387-1C287E93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750" y="6408247"/>
            <a:ext cx="287675" cy="264910"/>
          </a:xfrm>
          <a:solidFill>
            <a:schemeClr val="bg1"/>
          </a:solidFill>
        </p:spPr>
        <p:txBody>
          <a:bodyPr lIns="36000" tIns="36000" rIns="36000" bIns="36000"/>
          <a:lstStyle>
            <a:lvl1pPr algn="ctr">
              <a:defRPr sz="1000" b="1" i="0">
                <a:solidFill>
                  <a:schemeClr val="tx1"/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08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E18AE-90B7-BAAA-324C-1E77CE4FC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AF561-F2F7-857C-1A88-7AFA7311D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110A4-DA6F-CC7A-897D-A9FF2F1B1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 baseline="0">
                <a:solidFill>
                  <a:schemeClr val="tx1">
                    <a:tint val="75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fld id="{C9E7D702-37F5-3A4F-AE9E-B8BC94BA9778}" type="datetime3">
              <a:rPr lang="en-ZA" smtClean="0"/>
              <a:t>10 March 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D9617-A082-AE01-1655-F180E85A6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ADB9D5-6ADE-45DA-7EA8-8ABA26C72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Fira Sans Black" panose="020B05030500000200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19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0" r:id="rId4"/>
    <p:sldLayoutId id="2147483657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Fira Sans Black" panose="020B050305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5D59-8A39-B8D8-F636-3C9212DA3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7103"/>
            <a:ext cx="9144000" cy="1743793"/>
          </a:xfrm>
        </p:spPr>
        <p:txBody>
          <a:bodyPr>
            <a:normAutofit fontScale="90000"/>
          </a:bodyPr>
          <a:lstStyle/>
          <a:p>
            <a:r>
              <a:rPr lang="en-US" sz="5300" dirty="0"/>
              <a:t>SUBMISSION BY THE TB ACCOUNTABILITY CONSORTIUM  </a:t>
            </a:r>
            <a:br>
              <a:rPr lang="en-US" sz="5400" dirty="0"/>
            </a:br>
            <a:r>
              <a:rPr lang="en-US" sz="2200" dirty="0"/>
              <a:t>TO THE SELECT COMMITTEE ON APPROPRIATIONS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3155E2-9788-ED62-7874-E44B6B6A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03058" y="6125057"/>
            <a:ext cx="2743200" cy="346905"/>
          </a:xfrm>
        </p:spPr>
        <p:txBody>
          <a:bodyPr/>
          <a:lstStyle/>
          <a:p>
            <a:r>
              <a:rPr lang="en-US" sz="1400" dirty="0"/>
              <a:t>14 March 2023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FF3D74B-31C1-D19C-CCA2-37387BB58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8503" y="4845648"/>
            <a:ext cx="7214993" cy="908110"/>
          </a:xfrm>
        </p:spPr>
        <p:txBody>
          <a:bodyPr/>
          <a:lstStyle/>
          <a:p>
            <a:r>
              <a:rPr lang="en-US" dirty="0"/>
              <a:t>RESILIENCE OF THE TB RECOVERY PLAN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97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8D84-AF80-8498-C985-E91AD7B4E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5" y="236733"/>
            <a:ext cx="8819097" cy="840505"/>
          </a:xfrm>
        </p:spPr>
        <p:txBody>
          <a:bodyPr>
            <a:noAutofit/>
          </a:bodyPr>
          <a:lstStyle/>
          <a:p>
            <a:r>
              <a:rPr lang="en-US" dirty="0"/>
              <a:t>INTRODUCTION AND OBJECTIVE OF TBAC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ED9E3-F32C-E76E-E80E-3AB599EF5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5" y="1398639"/>
            <a:ext cx="10225110" cy="4060722"/>
          </a:xfrm>
        </p:spPr>
        <p:txBody>
          <a:bodyPr>
            <a:noAutofit/>
          </a:bodyPr>
          <a:lstStyle/>
          <a:p>
            <a:r>
              <a:rPr lang="en-US" sz="2200" dirty="0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TBAC’s purpose is the promotion of accountability and transparency in the allocation, distribution, and disbursement at a national and provincial level. T</a:t>
            </a:r>
            <a:r>
              <a:rPr lang="en-US" sz="2200" dirty="0"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aking on the role of increasing, connecting and communicating existing and emerging efforts </a:t>
            </a:r>
            <a:r>
              <a:rPr lang="en-US" sz="2200" dirty="0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contributing to improved TB </a:t>
            </a:r>
            <a:r>
              <a:rPr lang="en-US" sz="2200" dirty="0" err="1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2200" dirty="0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performance. </a:t>
            </a:r>
          </a:p>
          <a:p>
            <a:pPr marL="0" indent="0">
              <a:buNone/>
            </a:pPr>
            <a:endParaRPr lang="en-US" sz="2200" dirty="0">
              <a:latin typeface="Fira Sans Condensed Medium" panose="020B06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ZA" sz="22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Support</a:t>
            </a:r>
            <a:r>
              <a:rPr lang="en-ZA" sz="22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 implementation of </a:t>
            </a:r>
            <a:r>
              <a:rPr lang="en-ZA" sz="22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TB strategies </a:t>
            </a:r>
            <a:r>
              <a:rPr lang="en-ZA" sz="22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(as reflected in TB Recovery Plan, NTP Strategic Plan and NSP) </a:t>
            </a:r>
            <a:endParaRPr lang="en-US" sz="2200" i="1" dirty="0">
              <a:latin typeface="Fira Sans SemiBold" panose="020B0603050000020004" pitchFamily="34" charset="0"/>
              <a:ea typeface="Noto Sans Black" panose="020B0A02040504020204" pitchFamily="34" charset="0"/>
              <a:cs typeface="Noto Sans Black" panose="020B0A02040504020204" pitchFamily="34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ZA" sz="2200" dirty="0">
                <a:effectLst/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To monitor and input on budget allocations and processes linked to the TB programme </a:t>
            </a:r>
            <a:endParaRPr lang="en-US" sz="2200" dirty="0">
              <a:effectLst/>
              <a:latin typeface="Fira Sans SemiBold" panose="020B06030500000200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ZA" sz="2200" dirty="0">
                <a:effectLst/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To track provincial TB programme implementation</a:t>
            </a:r>
            <a:endParaRPr lang="en-US" sz="2200" dirty="0">
              <a:effectLst/>
              <a:latin typeface="Fira Sans SemiBold" panose="020B0603050000020004" pitchFamily="34" charset="0"/>
              <a:ea typeface="Noto Sans Medium" panose="020B0602040504020204" pitchFamily="34" charset="0"/>
              <a:cs typeface="Noto Sans Medium" panose="020B0602040504020204" pitchFamily="34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ZA" sz="2200" dirty="0">
                <a:effectLst/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To strengthening accountability </a:t>
            </a:r>
            <a:r>
              <a:rPr lang="en-ZA" sz="2200" dirty="0"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within </a:t>
            </a:r>
            <a:r>
              <a:rPr lang="en-ZA" sz="2200" dirty="0">
                <a:effectLst/>
                <a:latin typeface="Fira Sans SemiBold" panose="020B0603050000020004" pitchFamily="34" charset="0"/>
                <a:ea typeface="Noto Sans Medium" panose="020B0602040504020204" pitchFamily="34" charset="0"/>
                <a:cs typeface="Noto Sans Medium" panose="020B0602040504020204" pitchFamily="34" charset="0"/>
              </a:rPr>
              <a:t>district level processes  </a:t>
            </a:r>
            <a:endParaRPr lang="en-US" sz="2200" dirty="0">
              <a:latin typeface="Fira Sans SemiBold" panose="020B0603050000020004" pitchFamily="34" charset="0"/>
              <a:ea typeface="Noto Sans ExtraBold" panose="020B0902040504020204" pitchFamily="34" charset="0"/>
              <a:cs typeface="Noto Sans ExtraBold" panose="020B0902040504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0A2CD-35BE-1B69-FDF4-BE0B510F7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FE4F4-687D-7E60-6D45-85E32E69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C415-CC6A-C7F6-9164-36923A55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3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0DE73-3FA2-C871-F410-A65102DD5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TB RECOVERY PLAN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EAAFB-9ADF-4229-8476-866A38391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Fira Sans SemiBold" panose="020B0603050000020004" pitchFamily="34" charset="0"/>
              </a:rPr>
              <a:t>Improved case finding through the Implementation of  targeted universal TB testing </a:t>
            </a:r>
          </a:p>
          <a:p>
            <a:r>
              <a:rPr lang="en-US" sz="3200" dirty="0">
                <a:latin typeface="Fira Sans SemiBold" panose="020B0603050000020004" pitchFamily="34" charset="0"/>
              </a:rPr>
              <a:t>Strengthening linkage to care for people diagnosed with TB</a:t>
            </a:r>
          </a:p>
          <a:p>
            <a:r>
              <a:rPr lang="en-US" sz="3200" dirty="0">
                <a:latin typeface="Fira Sans SemiBold" panose="020B0603050000020004" pitchFamily="34" charset="0"/>
              </a:rPr>
              <a:t>Strengthen retention in care of people diagnosed with TB</a:t>
            </a:r>
          </a:p>
          <a:p>
            <a:r>
              <a:rPr lang="en-US" sz="3200" dirty="0">
                <a:latin typeface="Fira Sans SemiBold" panose="020B0603050000020004" pitchFamily="34" charset="0"/>
              </a:rPr>
              <a:t>Strengthen TB prevention strategies </a:t>
            </a:r>
          </a:p>
          <a:p>
            <a:pPr marL="0" indent="0">
              <a:buNone/>
            </a:pPr>
            <a:endParaRPr lang="en-ZA" sz="18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FE2E6-6307-FF54-81F4-192178CB5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4B82F-C756-93EE-5029-95E5FF392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C3F26-BE9F-7E37-3958-3AB763455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99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74D30-E3FF-45DE-CFB6-1C1D2595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TB PROGRAMME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E50E8-5D04-B2BD-3247-3F2F57B83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23" y="1077238"/>
            <a:ext cx="10776153" cy="49204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Z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ZA" sz="26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The National TB program is responsible for the coordination of the implementation of the national TB program  is located within Programme 3 of th</a:t>
            </a:r>
            <a:r>
              <a:rPr lang="en-ZA" sz="26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e National Expenditure estimates</a:t>
            </a:r>
            <a:endParaRPr lang="en-ZA" sz="2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1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ZA" sz="22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r>
              <a:rPr lang="en-ZA" sz="26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Over the medium term, program budget remains stagnant with a 0,01 percent increase this is despite the required coordination of the implementation of the TB recovery and the launch of the new NTP expected in the coming weeks.</a:t>
            </a:r>
            <a:endParaRPr lang="en-ZA" sz="26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US" sz="2600" b="1" dirty="0">
                <a:effectLst/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Areas of under</a:t>
            </a:r>
            <a:r>
              <a:rPr lang="en-US" sz="2600" b="1" dirty="0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performance in governance within</a:t>
            </a:r>
            <a:r>
              <a:rPr lang="en-US" sz="2600" b="1" dirty="0">
                <a:effectLst/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process efficiency and effectiveness</a:t>
            </a:r>
            <a:r>
              <a:rPr lang="en-US" sz="2600" dirty="0">
                <a:effectLst/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long approval turnaround times, poor National TB </a:t>
            </a:r>
            <a:r>
              <a:rPr lang="en-US" sz="2600" dirty="0" err="1">
                <a:effectLst/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2600" dirty="0">
                <a:effectLst/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manager empowerment and no data available on absorption of funds from all sources</a:t>
            </a:r>
            <a:r>
              <a:rPr lang="en-US" sz="2600" dirty="0">
                <a:latin typeface="Fira Sans SemiBold" panose="020B06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</a:t>
            </a:r>
            <a:endParaRPr lang="en-ZA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Stop TB Partnership, United States Agency International Development. Governance of TB programs [Internet]. Geneva: Stop TB Partnership; 2021 </a:t>
            </a:r>
            <a:endParaRPr lang="en-ZA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8DC20-D586-0AF8-A8E4-A2913252F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0F312-23BA-A1A3-1791-2167C0AB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E11ED-73A7-45B8-E1F5-17AF8FC27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F4C7DA5A-CFAD-0418-EC6C-93B5477E79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239"/>
          <a:stretch/>
        </p:blipFill>
        <p:spPr>
          <a:xfrm>
            <a:off x="2057745" y="2104103"/>
            <a:ext cx="7677760" cy="142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C6530-C2D4-49F6-FCBA-8ACACC51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36733"/>
            <a:ext cx="8543794" cy="840505"/>
          </a:xfrm>
        </p:spPr>
        <p:txBody>
          <a:bodyPr>
            <a:noAutofit/>
          </a:bodyPr>
          <a:lstStyle/>
          <a:p>
            <a:r>
              <a:rPr lang="en-ZA" dirty="0"/>
              <a:t>DISTRICT HEALTH PROGRAMME GRANT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E32AA-1EA6-4175-A64B-0BAE572DF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7" y="1603332"/>
            <a:ext cx="7245935" cy="45025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District Health </a:t>
            </a:r>
            <a:r>
              <a:rPr lang="en-US" sz="2400" dirty="0" err="1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Programme</a:t>
            </a:r>
            <a:r>
              <a:rPr lang="en-US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 Grant now named </a:t>
            </a:r>
            <a:r>
              <a:rPr lang="en-US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HIV, TB, malaria and community outreach grant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 SemiBold" panose="020B0603050000020004" pitchFamily="34" charset="0"/>
                <a:ea typeface="Calibri" panose="020F0502020204030204" pitchFamily="34" charset="0"/>
              </a:rPr>
              <a:t>Strategic goal of implementation of NSP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 SemiBold" panose="020B0603050000020004" pitchFamily="34" charset="0"/>
                <a:ea typeface="Calibri" panose="020F0502020204030204" pitchFamily="34" charset="0"/>
              </a:rPr>
              <a:t>Grouping of HIV/AIDS, TB, community outreach, malaria, HPV and COVID-19 components further complicate budget planning and expenditure tracking</a:t>
            </a:r>
          </a:p>
          <a:p>
            <a:endParaRPr lang="en-ZA" sz="24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There is a cut to the grant in the current financial year 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Grant allocation of R84.3 billion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Lack of transparency in prioritization of  provincial provision of TB Recovery Plan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NSP provisions echo similar sentiments of availability of resourcing </a:t>
            </a:r>
          </a:p>
          <a:p>
            <a:pPr marL="0" indent="0">
              <a:buNone/>
            </a:pPr>
            <a:endParaRPr lang="en-ZA" sz="18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900" dirty="0"/>
              <a:t>Source data: SANAC NSP Costing 2023-2028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E0913-7DF1-E441-4867-C4AE00A8C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01228-7121-F247-2517-B3C269D5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8A5AE-CF54-FE6E-F47C-A268FD233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8CCEFD40-DF5A-CBD1-719A-E7D869E54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581" y="3636913"/>
            <a:ext cx="4473657" cy="246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1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3EEB-5CCD-34C4-E576-C632E9A7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442452"/>
            <a:ext cx="5336088" cy="97653"/>
          </a:xfrm>
        </p:spPr>
        <p:txBody>
          <a:bodyPr>
            <a:normAutofit fontScale="90000"/>
          </a:bodyPr>
          <a:lstStyle/>
          <a:p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2F372-926B-4A97-DA4B-B06FB6E32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5" y="540105"/>
            <a:ext cx="10805213" cy="60005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ZA" sz="18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Health component makes up 27 % of the equitable share </a:t>
            </a:r>
            <a:endParaRPr lang="en-ZA" sz="24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TB services primarily funded through the equitable share </a:t>
            </a:r>
            <a:endParaRPr lang="en-ZA" sz="2400" dirty="0"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The largest cost </a:t>
            </a:r>
            <a:r>
              <a:rPr lang="en-ZA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is </a:t>
            </a:r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the cost of employment and no consideration is given for a public sector wage increase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The transfers to provinces decline in 2023/4 before rising by an average of 2 percent in the outer years after adjustment for the implementation of Public Sector wage increases resulting in the reduction in funding *</a:t>
            </a:r>
            <a:endParaRPr lang="en-ZA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T</a:t>
            </a:r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he TB recovery plan necessitates a sharp increase in testing , increased enrolment into care which will require additional spending on testing and medicines. </a:t>
            </a:r>
          </a:p>
          <a:p>
            <a:r>
              <a:rPr lang="en-US" sz="2400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Amidst uncertainty on future funding flows, it is essential that parliament considers how existing publicly funded health care capacity is optimized and prioritizes those with the greatest need.</a:t>
            </a:r>
            <a:endParaRPr lang="en-ZA" sz="24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endParaRPr lang="en-ZA" sz="1000" dirty="0"/>
          </a:p>
          <a:p>
            <a:r>
              <a:rPr lang="en-US" sz="1000" dirty="0"/>
              <a:t>*Source data: National Treasury, Stats SA</a:t>
            </a:r>
          </a:p>
          <a:p>
            <a:endParaRPr lang="en-ZA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FB687-67A5-FBD0-200D-DAE1BAA23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3A528-14F2-194D-F21A-2934E9B5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6806B-46F7-FD61-2B3B-DF2753B3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84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F7CD-E9FF-8BA2-C7AD-E79407D12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41813"/>
            <a:ext cx="8056114" cy="859400"/>
          </a:xfrm>
        </p:spPr>
        <p:txBody>
          <a:bodyPr>
            <a:normAutofit/>
          </a:bodyPr>
          <a:lstStyle/>
          <a:p>
            <a:r>
              <a:rPr lang="en-US" sz="4000" dirty="0"/>
              <a:t>RECOMMENDATIONS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C1157-84C0-0808-D4EE-0012AADA4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651820"/>
            <a:ext cx="9427713" cy="4519606"/>
          </a:xfrm>
        </p:spPr>
        <p:txBody>
          <a:bodyPr>
            <a:normAutofit/>
          </a:bodyPr>
          <a:lstStyle/>
          <a:p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Section 27 Right to health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ZA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Equitable financial mechanisms, design and implementation of programmes</a:t>
            </a:r>
          </a:p>
          <a:p>
            <a:pPr marL="457200" lvl="1" indent="0">
              <a:buNone/>
            </a:pPr>
            <a:endParaRPr lang="en-ZA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Chapter 1 of the</a:t>
            </a:r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 National Health Act compels the provision of primary health care and eligibility for free </a:t>
            </a:r>
            <a:r>
              <a:rPr lang="en-ZA" sz="2400" dirty="0">
                <a:solidFill>
                  <a:srgbClr val="000000"/>
                </a:solidFill>
                <a:latin typeface="Fira Sans SemiBold" panose="020B0603050000020004" pitchFamily="34" charset="0"/>
                <a:ea typeface="Times New Roman" panose="02020603050405020304" pitchFamily="18" charset="0"/>
              </a:rPr>
              <a:t>public </a:t>
            </a:r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health services 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ZA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Transitory plan requires transitory fiscal intervention</a:t>
            </a:r>
          </a:p>
          <a:p>
            <a:pPr marL="457200" lvl="1" indent="0">
              <a:buNone/>
            </a:pPr>
            <a:endParaRPr lang="en-ZA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r>
              <a:rPr lang="en-ZA" sz="24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Parliament has a responsibility that division of revenue and individual budget votes prioritise these services.</a:t>
            </a:r>
            <a:endParaRPr lang="en-ZA" sz="24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E51ED-8AF7-E312-E000-7B6D5BFEA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A2833-AAED-3CA8-F8A0-AF3D1C13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30593-1C62-D1DE-A5F7-E980703FA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13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58706-90A3-7226-6209-AD31C7C7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000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C0645-D44F-FF04-8F16-70339B894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356852"/>
            <a:ext cx="9910478" cy="4827638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A joint committee to be set up temporarily to review and interrogate provincial departments’ resource allocations decisions for 2023/24/25. Safeguarding strategies are in place to ensure that priority health services like TB and its Recovery Plan are protected</a:t>
            </a:r>
          </a:p>
          <a:p>
            <a:endParaRPr lang="en-ZA" sz="2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r>
              <a:rPr lang="en-ZA" sz="2600" dirty="0">
                <a:solidFill>
                  <a:srgbClr val="000000"/>
                </a:solidFill>
                <a:effectLst/>
                <a:latin typeface="Fira Sans SemiBold" panose="020B0603050000020004" pitchFamily="34" charset="0"/>
                <a:ea typeface="Times New Roman" panose="02020603050405020304" pitchFamily="18" charset="0"/>
              </a:rPr>
              <a:t>Without explicit protection and prioritisation of primary healthcare could result in increased avoidable deaths</a:t>
            </a:r>
          </a:p>
          <a:p>
            <a:endParaRPr lang="en-ZA" sz="2600" dirty="0">
              <a:solidFill>
                <a:srgbClr val="000000"/>
              </a:solidFill>
              <a:effectLst/>
              <a:latin typeface="Fira Sans SemiBold" panose="020B0603050000020004" pitchFamily="34" charset="0"/>
              <a:ea typeface="Times New Roman" panose="02020603050405020304" pitchFamily="18" charset="0"/>
            </a:endParaRPr>
          </a:p>
          <a:p>
            <a:r>
              <a:rPr lang="en-US" sz="2600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Good governance requires good data. </a:t>
            </a:r>
            <a:r>
              <a:rPr lang="en-US" sz="2600" dirty="0">
                <a:latin typeface="Fira Sans SemiBold" panose="020B0603050000020004" pitchFamily="34" charset="0"/>
                <a:ea typeface="Calibri" panose="020F0502020204030204" pitchFamily="34" charset="0"/>
              </a:rPr>
              <a:t>Continued surveillance of TB data in two separate structures</a:t>
            </a:r>
            <a:r>
              <a:rPr lang="en-US" sz="2600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 will maintain low linkage to care and completion in the TB cascade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>
                <a:effectLst/>
                <a:latin typeface="Fira Sans SemiBold" panose="020B0603050000020004" pitchFamily="34" charset="0"/>
                <a:ea typeface="Calibri" panose="020F0502020204030204" pitchFamily="34" charset="0"/>
              </a:rPr>
              <a:t>Permit comparison of NICD data with facility level data, effective assessment of those receiving treatment</a:t>
            </a:r>
            <a:endParaRPr lang="en-US" sz="2600" dirty="0"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0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endParaRPr lang="en-ZA" sz="2800" dirty="0">
              <a:effectLst/>
              <a:latin typeface="Fira Sans SemiBold" panose="020B0603050000020004" pitchFamily="34" charset="0"/>
              <a:ea typeface="Calibri" panose="020F0502020204030204" pitchFamily="34" charset="0"/>
            </a:endParaRPr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674CA-7662-A13B-5990-595C5C476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14 March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23C9E-F047-0349-93AB-A8CA7A4D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>
                <a:latin typeface="Fira Sans" panose="020B0503050000020004" pitchFamily="34" charset="0"/>
              </a:rPr>
              <a:t>RESILIENCE OF THE TB RECOVERY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20043-F975-00D5-03B5-5F94EC63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16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5D26F81B363B438AF933EBAD565862" ma:contentTypeVersion="16" ma:contentTypeDescription="Create a new document." ma:contentTypeScope="" ma:versionID="69b568ff7d58e97b8a94cc8d28b77e37">
  <xsd:schema xmlns:xsd="http://www.w3.org/2001/XMLSchema" xmlns:xs="http://www.w3.org/2001/XMLSchema" xmlns:p="http://schemas.microsoft.com/office/2006/metadata/properties" xmlns:ns2="4725af56-857c-4a37-9adb-9aa9c9b572a6" xmlns:ns3="1f37c8c8-990f-4511-b0f7-cfe4c173de11" targetNamespace="http://schemas.microsoft.com/office/2006/metadata/properties" ma:root="true" ma:fieldsID="5001765942ef7e6520843d0b7b3e38e7" ns2:_="" ns3:_="">
    <xsd:import namespace="4725af56-857c-4a37-9adb-9aa9c9b572a6"/>
    <xsd:import namespace="1f37c8c8-990f-4511-b0f7-cfe4c173de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25af56-857c-4a37-9adb-9aa9c9b57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3d32f5-cf2a-4d02-8311-9a5881730d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7c8c8-990f-4511-b0f7-cfe4c173de1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7b8b6d-d41b-40c2-8c5f-915f58ed23ac}" ma:internalName="TaxCatchAll" ma:showField="CatchAllData" ma:web="1f37c8c8-990f-4511-b0f7-cfe4c173d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AAB9BB-F540-4ED3-8555-5D6626C1AA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25af56-857c-4a37-9adb-9aa9c9b572a6"/>
    <ds:schemaRef ds:uri="1f37c8c8-990f-4511-b0f7-cfe4c173d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FF379A-395F-4F4A-A414-483B38B52A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743</Words>
  <Application>Microsoft Office PowerPoint</Application>
  <PresentationFormat>Widescreen</PresentationFormat>
  <Paragraphs>86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Fira Sans</vt:lpstr>
      <vt:lpstr>Fira Sans Black</vt:lpstr>
      <vt:lpstr>Fira Sans Condensed Medium</vt:lpstr>
      <vt:lpstr>Fira Sans ExtraBold</vt:lpstr>
      <vt:lpstr>Fira Sans SemiBold</vt:lpstr>
      <vt:lpstr>Noto Sans</vt:lpstr>
      <vt:lpstr>Wingdings</vt:lpstr>
      <vt:lpstr>Office Theme</vt:lpstr>
      <vt:lpstr>SUBMISSION BY THE TB ACCOUNTABILITY CONSORTIUM   TO THE SELECT COMMITTEE ON APPROPRIATIONS</vt:lpstr>
      <vt:lpstr>INTRODUCTION AND OBJECTIVE OF TBAC</vt:lpstr>
      <vt:lpstr>TB RECOVERY PLAN OBJECTIVES</vt:lpstr>
      <vt:lpstr>TB PROGRAMME MANAGEMENT</vt:lpstr>
      <vt:lpstr>DISTRICT HEALTH PROGRAMME GRANT</vt:lpstr>
      <vt:lpstr>PowerPoint Presentation</vt:lpstr>
      <vt:lpstr>RECOMMENDATIONS 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Elizna the earth is round</dc:creator>
  <cp:lastModifiedBy>Sihle Mahonga</cp:lastModifiedBy>
  <cp:revision>6</cp:revision>
  <dcterms:created xsi:type="dcterms:W3CDTF">2022-09-12T14:24:13Z</dcterms:created>
  <dcterms:modified xsi:type="dcterms:W3CDTF">2023-03-10T17:57:00Z</dcterms:modified>
</cp:coreProperties>
</file>